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1" r:id="rId1"/>
  </p:sldMasterIdLst>
  <p:notesMasterIdLst>
    <p:notesMasterId r:id="rId30"/>
  </p:notesMasterIdLst>
  <p:sldIdLst>
    <p:sldId id="256" r:id="rId2"/>
    <p:sldId id="269" r:id="rId3"/>
    <p:sldId id="280" r:id="rId4"/>
    <p:sldId id="282" r:id="rId5"/>
    <p:sldId id="262" r:id="rId6"/>
    <p:sldId id="284" r:id="rId7"/>
    <p:sldId id="289" r:id="rId8"/>
    <p:sldId id="290" r:id="rId9"/>
    <p:sldId id="291" r:id="rId10"/>
    <p:sldId id="279" r:id="rId11"/>
    <p:sldId id="292" r:id="rId12"/>
    <p:sldId id="274" r:id="rId13"/>
    <p:sldId id="275" r:id="rId14"/>
    <p:sldId id="293" r:id="rId15"/>
    <p:sldId id="294" r:id="rId16"/>
    <p:sldId id="295" r:id="rId17"/>
    <p:sldId id="296" r:id="rId18"/>
    <p:sldId id="276" r:id="rId19"/>
    <p:sldId id="277" r:id="rId20"/>
    <p:sldId id="297" r:id="rId21"/>
    <p:sldId id="298" r:id="rId22"/>
    <p:sldId id="299" r:id="rId23"/>
    <p:sldId id="307" r:id="rId24"/>
    <p:sldId id="300" r:id="rId25"/>
    <p:sldId id="301" r:id="rId26"/>
    <p:sldId id="303" r:id="rId27"/>
    <p:sldId id="305" r:id="rId28"/>
    <p:sldId id="3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p:cViewPr varScale="1">
        <p:scale>
          <a:sx n="112" d="100"/>
          <a:sy n="112" d="100"/>
        </p:scale>
        <p:origin x="5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pl-PL" sz="1600" dirty="0"/>
              <a:t>Ranking of </a:t>
            </a:r>
            <a:r>
              <a:rPr lang="pl-PL" sz="1600" dirty="0" err="1"/>
              <a:t>Industrial</a:t>
            </a:r>
            <a:r>
              <a:rPr lang="pl-PL" sz="1600" dirty="0"/>
              <a:t> </a:t>
            </a:r>
            <a:r>
              <a:rPr lang="pl-PL" sz="1600" dirty="0" err="1"/>
              <a:t>Sectors</a:t>
            </a:r>
            <a:r>
              <a:rPr lang="pl-PL" sz="1600" dirty="0"/>
              <a:t> by </a:t>
            </a:r>
            <a:r>
              <a:rPr lang="pl-PL" sz="1600" dirty="0" err="1"/>
              <a:t>Overall</a:t>
            </a:r>
            <a:r>
              <a:rPr lang="pl-PL" sz="1600" dirty="0"/>
              <a:t> </a:t>
            </a:r>
            <a:r>
              <a:rPr lang="pl-PL" sz="1600" dirty="0" err="1"/>
              <a:t>Sector</a:t>
            </a:r>
            <a:r>
              <a:rPr lang="pl-PL" sz="1600" dirty="0"/>
              <a:t>  R&amp;D </a:t>
            </a:r>
            <a:r>
              <a:rPr lang="pl-PL" sz="1600" dirty="0" err="1"/>
              <a:t>Intensity</a:t>
            </a:r>
            <a:r>
              <a:rPr lang="pl-PL" sz="1600" dirty="0"/>
              <a:t> </a:t>
            </a:r>
          </a:p>
          <a:p>
            <a:pPr>
              <a:defRPr sz="1200"/>
            </a:pPr>
            <a:r>
              <a:rPr lang="pl-PL" sz="1600" dirty="0"/>
              <a:t>(R&amp;D as </a:t>
            </a:r>
            <a:r>
              <a:rPr lang="pl-PL" sz="1600" dirty="0" err="1"/>
              <a:t>Percentage</a:t>
            </a:r>
            <a:r>
              <a:rPr lang="pl-PL" sz="1600" dirty="0"/>
              <a:t> of Net Sales - 2021)</a:t>
            </a:r>
            <a:endParaRPr lang="en-US" sz="1600" dirty="0"/>
          </a:p>
        </c:rich>
      </c:tx>
      <c:layout>
        <c:manualLayout>
          <c:xMode val="edge"/>
          <c:yMode val="edge"/>
          <c:x val="0.16759519867486386"/>
          <c:y val="4.4455940634200643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961135777989195"/>
          <c:y val="0.21896831926753454"/>
          <c:w val="0.76580430033344826"/>
          <c:h val="0.69294338207724038"/>
        </c:manualLayout>
      </c:layout>
      <c:bar3DChart>
        <c:barDir val="bar"/>
        <c:grouping val="clustered"/>
        <c:varyColors val="0"/>
        <c:ser>
          <c:idx val="0"/>
          <c:order val="0"/>
          <c:tx>
            <c:strRef>
              <c:f>Arkusz1!$B$1</c:f>
              <c:strCache>
                <c:ptCount val="1"/>
                <c:pt idx="0">
                  <c:v>Seria 1</c:v>
                </c:pt>
              </c:strCache>
            </c:strRef>
          </c:tx>
          <c:spPr>
            <a:solidFill>
              <a:schemeClr val="accent6"/>
            </a:solidFill>
            <a:ln>
              <a:noFill/>
            </a:ln>
            <a:effectLst/>
            <a:sp3d/>
          </c:spPr>
          <c:invertIfNegative val="0"/>
          <c:dLbls>
            <c:dLbl>
              <c:idx val="0"/>
              <c:tx>
                <c:rich>
                  <a:bodyPr/>
                  <a:lstStyle/>
                  <a:p>
                    <a:r>
                      <a:rPr lang="en-US"/>
                      <a:t>0,5%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787-4462-A714-35FA12F7FBD5}"/>
                </c:ext>
              </c:extLst>
            </c:dLbl>
            <c:dLbl>
              <c:idx val="1"/>
              <c:tx>
                <c:rich>
                  <a:bodyPr/>
                  <a:lstStyle/>
                  <a:p>
                    <a:r>
                      <a:rPr lang="en-US"/>
                      <a:t>2,3%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787-4462-A714-35FA12F7FBD5}"/>
                </c:ext>
              </c:extLst>
            </c:dLbl>
            <c:dLbl>
              <c:idx val="2"/>
              <c:tx>
                <c:rich>
                  <a:bodyPr/>
                  <a:lstStyle/>
                  <a:p>
                    <a:r>
                      <a:rPr lang="en-US"/>
                      <a:t>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787-4462-A714-35FA12F7FBD5}"/>
                </c:ext>
              </c:extLst>
            </c:dLbl>
            <c:dLbl>
              <c:idx val="3"/>
              <c:tx>
                <c:rich>
                  <a:bodyPr/>
                  <a:lstStyle/>
                  <a:p>
                    <a:r>
                      <a:rPr lang="en-US"/>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787-4462-A714-35FA12F7FBD5}"/>
                </c:ext>
              </c:extLst>
            </c:dLbl>
            <c:dLbl>
              <c:idx val="4"/>
              <c:tx>
                <c:rich>
                  <a:bodyPr/>
                  <a:lstStyle/>
                  <a:p>
                    <a:r>
                      <a:rPr lang="en-US"/>
                      <a:t>2,6%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787-4462-A714-35FA12F7FBD5}"/>
                </c:ext>
              </c:extLst>
            </c:dLbl>
            <c:dLbl>
              <c:idx val="5"/>
              <c:tx>
                <c:rich>
                  <a:bodyPr/>
                  <a:lstStyle/>
                  <a:p>
                    <a:r>
                      <a:rPr lang="en-US"/>
                      <a:t>2,7%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787-4462-A714-35FA12F7FBD5}"/>
                </c:ext>
              </c:extLst>
            </c:dLbl>
            <c:dLbl>
              <c:idx val="6"/>
              <c:tx>
                <c:rich>
                  <a:bodyPr/>
                  <a:lstStyle/>
                  <a:p>
                    <a:r>
                      <a:rPr lang="en-US"/>
                      <a:t>3,9%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787-4462-A714-35FA12F7FBD5}"/>
                </c:ext>
              </c:extLst>
            </c:dLbl>
            <c:dLbl>
              <c:idx val="7"/>
              <c:tx>
                <c:rich>
                  <a:bodyPr/>
                  <a:lstStyle/>
                  <a:p>
                    <a:fld id="{328F875A-9D07-4FB7-8010-44C8FD122FB8}" type="VALUE">
                      <a:rPr lang="en-US"/>
                      <a:pPr/>
                      <a:t>[WARTOŚĆ]</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787-4462-A714-35FA12F7FBD5}"/>
                </c:ext>
              </c:extLst>
            </c:dLbl>
            <c:dLbl>
              <c:idx val="8"/>
              <c:tx>
                <c:rich>
                  <a:bodyPr/>
                  <a:lstStyle/>
                  <a:p>
                    <a:r>
                      <a:rPr lang="en-US"/>
                      <a:t>4,9%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5787-4462-A714-35FA12F7FBD5}"/>
                </c:ext>
              </c:extLst>
            </c:dLbl>
            <c:dLbl>
              <c:idx val="9"/>
              <c:tx>
                <c:rich>
                  <a:bodyPr/>
                  <a:lstStyle/>
                  <a:p>
                    <a:r>
                      <a:rPr lang="en-US"/>
                      <a:t>7.0%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5787-4462-A714-35FA12F7FBD5}"/>
                </c:ext>
              </c:extLst>
            </c:dLbl>
            <c:dLbl>
              <c:idx val="10"/>
              <c:tx>
                <c:rich>
                  <a:bodyPr/>
                  <a:lstStyle/>
                  <a:p>
                    <a:r>
                      <a:rPr lang="en-US"/>
                      <a:t>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787-4462-A714-35FA12F7FBD5}"/>
                </c:ext>
              </c:extLst>
            </c:dLbl>
            <c:dLbl>
              <c:idx val="11"/>
              <c:tx>
                <c:rich>
                  <a:bodyPr/>
                  <a:lstStyle/>
                  <a:p>
                    <a:r>
                      <a:rPr lang="en-US"/>
                      <a:t>12,4%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5787-4462-A714-35FA12F7FBD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Arkusz1!$A$2:$A$13</c:f>
              <c:strCache>
                <c:ptCount val="12"/>
                <c:pt idx="0">
                  <c:v>Energy</c:v>
                </c:pt>
                <c:pt idx="1">
                  <c:v>Construction</c:v>
                </c:pt>
                <c:pt idx="2">
                  <c:v>Chemicals</c:v>
                </c:pt>
                <c:pt idx="3">
                  <c:v>Industrials</c:v>
                </c:pt>
                <c:pt idx="4">
                  <c:v>Others</c:v>
                </c:pt>
                <c:pt idx="5">
                  <c:v>Financial</c:v>
                </c:pt>
                <c:pt idx="6">
                  <c:v>Aerospace &amp; defence</c:v>
                </c:pt>
                <c:pt idx="7">
                  <c:v>Total</c:v>
                </c:pt>
                <c:pt idx="8">
                  <c:v>Automobiles &amp; other transports</c:v>
                </c:pt>
                <c:pt idx="9">
                  <c:v>ICT products</c:v>
                </c:pt>
                <c:pt idx="10">
                  <c:v>ICT services</c:v>
                </c:pt>
                <c:pt idx="11">
                  <c:v>Health Industries</c:v>
                </c:pt>
              </c:strCache>
            </c:strRef>
          </c:cat>
          <c:val>
            <c:numRef>
              <c:f>Arkusz1!$B$2:$B$13</c:f>
              <c:numCache>
                <c:formatCode>General</c:formatCode>
                <c:ptCount val="12"/>
                <c:pt idx="0" formatCode="0.00%">
                  <c:v>5.0000000000000001E-3</c:v>
                </c:pt>
                <c:pt idx="1">
                  <c:v>2.2999999999999998</c:v>
                </c:pt>
                <c:pt idx="2">
                  <c:v>2.4</c:v>
                </c:pt>
                <c:pt idx="3">
                  <c:v>2.5</c:v>
                </c:pt>
                <c:pt idx="4">
                  <c:v>2.6</c:v>
                </c:pt>
                <c:pt idx="5">
                  <c:v>2.7</c:v>
                </c:pt>
                <c:pt idx="6">
                  <c:v>3.9</c:v>
                </c:pt>
                <c:pt idx="7">
                  <c:v>4.7</c:v>
                </c:pt>
                <c:pt idx="8">
                  <c:v>4.9000000000000004</c:v>
                </c:pt>
                <c:pt idx="9">
                  <c:v>7</c:v>
                </c:pt>
                <c:pt idx="10">
                  <c:v>9.3000000000000007</c:v>
                </c:pt>
                <c:pt idx="11">
                  <c:v>12.4</c:v>
                </c:pt>
              </c:numCache>
            </c:numRef>
          </c:val>
          <c:shape val="cylinder"/>
          <c:extLst>
            <c:ext xmlns:c16="http://schemas.microsoft.com/office/drawing/2014/chart" uri="{C3380CC4-5D6E-409C-BE32-E72D297353CC}">
              <c16:uniqueId val="{0000000C-5787-4462-A714-35FA12F7FBD5}"/>
            </c:ext>
          </c:extLst>
        </c:ser>
        <c:dLbls>
          <c:showLegendKey val="0"/>
          <c:showVal val="1"/>
          <c:showCatName val="0"/>
          <c:showSerName val="0"/>
          <c:showPercent val="0"/>
          <c:showBubbleSize val="0"/>
        </c:dLbls>
        <c:gapWidth val="150"/>
        <c:shape val="box"/>
        <c:axId val="1558212015"/>
        <c:axId val="1689668863"/>
        <c:axId val="0"/>
        <c:extLst>
          <c:ext xmlns:c15="http://schemas.microsoft.com/office/drawing/2012/chart" uri="{02D57815-91ED-43cb-92C2-25804820EDAC}">
            <c15:filteredBarSeries>
              <c15:ser>
                <c:idx val="1"/>
                <c:order val="1"/>
                <c:tx>
                  <c:strRef>
                    <c:extLst>
                      <c:ext uri="{02D57815-91ED-43cb-92C2-25804820EDAC}">
                        <c15:formulaRef>
                          <c15:sqref>Arkusz1!$C$1</c15:sqref>
                        </c15:formulaRef>
                      </c:ext>
                    </c:extLst>
                    <c:strCache>
                      <c:ptCount val="1"/>
                      <c:pt idx="0">
                        <c:v>Seria 2</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Arkusz1!$A$2:$A$13</c15:sqref>
                        </c15:formulaRef>
                      </c:ext>
                    </c:extLst>
                    <c:strCache>
                      <c:ptCount val="12"/>
                      <c:pt idx="0">
                        <c:v>Energy</c:v>
                      </c:pt>
                      <c:pt idx="1">
                        <c:v>Construction</c:v>
                      </c:pt>
                      <c:pt idx="2">
                        <c:v>Chemicals</c:v>
                      </c:pt>
                      <c:pt idx="3">
                        <c:v>Industrials</c:v>
                      </c:pt>
                      <c:pt idx="4">
                        <c:v>Others</c:v>
                      </c:pt>
                      <c:pt idx="5">
                        <c:v>Financial</c:v>
                      </c:pt>
                      <c:pt idx="6">
                        <c:v>Aerospace &amp; defence</c:v>
                      </c:pt>
                      <c:pt idx="7">
                        <c:v>Total</c:v>
                      </c:pt>
                      <c:pt idx="8">
                        <c:v>Automobiles &amp; other transports</c:v>
                      </c:pt>
                      <c:pt idx="9">
                        <c:v>ICT products</c:v>
                      </c:pt>
                      <c:pt idx="10">
                        <c:v>ICT services</c:v>
                      </c:pt>
                      <c:pt idx="11">
                        <c:v>Health Industries</c:v>
                      </c:pt>
                    </c:strCache>
                  </c:strRef>
                </c:cat>
                <c:val>
                  <c:numRef>
                    <c:extLst>
                      <c:ext uri="{02D57815-91ED-43cb-92C2-25804820EDAC}">
                        <c15:formulaRef>
                          <c15:sqref>Arkusz1!$C$2:$C$13</c15:sqref>
                        </c15:formulaRef>
                      </c:ext>
                    </c:extLst>
                    <c:numCache>
                      <c:formatCode>General</c:formatCode>
                      <c:ptCount val="12"/>
                      <c:pt idx="0">
                        <c:v>2.4</c:v>
                      </c:pt>
                      <c:pt idx="1">
                        <c:v>4.4000000000000004</c:v>
                      </c:pt>
                      <c:pt idx="2">
                        <c:v>1.8</c:v>
                      </c:pt>
                      <c:pt idx="3">
                        <c:v>2.8</c:v>
                      </c:pt>
                    </c:numCache>
                  </c:numRef>
                </c:val>
                <c:extLst>
                  <c:ext xmlns:c16="http://schemas.microsoft.com/office/drawing/2014/chart" uri="{C3380CC4-5D6E-409C-BE32-E72D297353CC}">
                    <c16:uniqueId val="{0000000D-5787-4462-A714-35FA12F7FBD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Arkusz1!$D$1</c15:sqref>
                        </c15:formulaRef>
                      </c:ext>
                    </c:extLst>
                    <c:strCache>
                      <c:ptCount val="1"/>
                      <c:pt idx="0">
                        <c:v>Seria 3</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Arkusz1!$A$2:$A$13</c15:sqref>
                        </c15:formulaRef>
                      </c:ext>
                    </c:extLst>
                    <c:strCache>
                      <c:ptCount val="12"/>
                      <c:pt idx="0">
                        <c:v>Energy</c:v>
                      </c:pt>
                      <c:pt idx="1">
                        <c:v>Construction</c:v>
                      </c:pt>
                      <c:pt idx="2">
                        <c:v>Chemicals</c:v>
                      </c:pt>
                      <c:pt idx="3">
                        <c:v>Industrials</c:v>
                      </c:pt>
                      <c:pt idx="4">
                        <c:v>Others</c:v>
                      </c:pt>
                      <c:pt idx="5">
                        <c:v>Financial</c:v>
                      </c:pt>
                      <c:pt idx="6">
                        <c:v>Aerospace &amp; defence</c:v>
                      </c:pt>
                      <c:pt idx="7">
                        <c:v>Total</c:v>
                      </c:pt>
                      <c:pt idx="8">
                        <c:v>Automobiles &amp; other transports</c:v>
                      </c:pt>
                      <c:pt idx="9">
                        <c:v>ICT products</c:v>
                      </c:pt>
                      <c:pt idx="10">
                        <c:v>ICT services</c:v>
                      </c:pt>
                      <c:pt idx="11">
                        <c:v>Health Industries</c:v>
                      </c:pt>
                    </c:strCache>
                  </c:strRef>
                </c:cat>
                <c:val>
                  <c:numRef>
                    <c:extLst xmlns:c15="http://schemas.microsoft.com/office/drawing/2012/chart">
                      <c:ext xmlns:c15="http://schemas.microsoft.com/office/drawing/2012/chart" uri="{02D57815-91ED-43cb-92C2-25804820EDAC}">
                        <c15:formulaRef>
                          <c15:sqref>Arkusz1!$D$2:$D$13</c15:sqref>
                        </c15:formulaRef>
                      </c:ext>
                    </c:extLst>
                    <c:numCache>
                      <c:formatCode>General</c:formatCode>
                      <c:ptCount val="12"/>
                      <c:pt idx="0">
                        <c:v>2</c:v>
                      </c:pt>
                      <c:pt idx="1">
                        <c:v>2</c:v>
                      </c:pt>
                      <c:pt idx="2">
                        <c:v>3</c:v>
                      </c:pt>
                      <c:pt idx="3">
                        <c:v>5</c:v>
                      </c:pt>
                    </c:numCache>
                  </c:numRef>
                </c:val>
                <c:extLst xmlns:c15="http://schemas.microsoft.com/office/drawing/2012/chart">
                  <c:ext xmlns:c16="http://schemas.microsoft.com/office/drawing/2014/chart" uri="{C3380CC4-5D6E-409C-BE32-E72D297353CC}">
                    <c16:uniqueId val="{0000000E-5787-4462-A714-35FA12F7FBD5}"/>
                  </c:ext>
                </c:extLst>
              </c15:ser>
            </c15:filteredBarSeries>
          </c:ext>
        </c:extLst>
      </c:bar3DChart>
      <c:catAx>
        <c:axId val="1558212015"/>
        <c:scaling>
          <c:orientation val="minMax"/>
        </c:scaling>
        <c:delete val="1"/>
        <c:axPos val="l"/>
        <c:numFmt formatCode="General" sourceLinked="1"/>
        <c:majorTickMark val="none"/>
        <c:minorTickMark val="none"/>
        <c:tickLblPos val="nextTo"/>
        <c:crossAx val="1689668863"/>
        <c:crosses val="autoZero"/>
        <c:auto val="1"/>
        <c:lblAlgn val="ctr"/>
        <c:lblOffset val="100"/>
        <c:noMultiLvlLbl val="0"/>
      </c:catAx>
      <c:valAx>
        <c:axId val="1689668863"/>
        <c:scaling>
          <c:orientation val="minMax"/>
          <c:max val="16"/>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55821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823572773493904"/>
        </c:manualLayout>
      </c:layout>
      <c:barChart>
        <c:barDir val="bar"/>
        <c:grouping val="stacked"/>
        <c:varyColors val="0"/>
        <c:ser>
          <c:idx val="2"/>
          <c:order val="0"/>
          <c:tx>
            <c:strRef>
              <c:f>Arkusz1!$D$1</c:f>
              <c:strCache>
                <c:ptCount val="1"/>
                <c:pt idx="0">
                  <c:v>Seria 3</c:v>
                </c:pt>
              </c:strCache>
            </c:strRef>
          </c:tx>
          <c:spPr>
            <a:solidFill>
              <a:srgbClr val="FF0000"/>
            </a:solidFill>
            <a:ln>
              <a:noFill/>
            </a:ln>
            <a:effectLst/>
          </c:spPr>
          <c:invertIfNegative val="0"/>
          <c:dPt>
            <c:idx val="0"/>
            <c:invertIfNegative val="0"/>
            <c:bubble3D val="0"/>
            <c:spPr>
              <a:solidFill>
                <a:srgbClr val="F7D471"/>
              </a:solidFill>
              <a:ln>
                <a:noFill/>
              </a:ln>
              <a:effectLst>
                <a:glow rad="266700">
                  <a:srgbClr val="F7D471">
                    <a:alpha val="40000"/>
                  </a:srgbClr>
                </a:glow>
              </a:effectLst>
            </c:spPr>
            <c:extLst>
              <c:ext xmlns:c16="http://schemas.microsoft.com/office/drawing/2014/chart" uri="{C3380CC4-5D6E-409C-BE32-E72D297353CC}">
                <c16:uniqueId val="{00000004-A7B4-49D0-B293-BCDF6CBBC01F}"/>
              </c:ext>
            </c:extLst>
          </c:dPt>
          <c:dPt>
            <c:idx val="1"/>
            <c:invertIfNegative val="0"/>
            <c:bubble3D val="0"/>
            <c:spPr>
              <a:solidFill>
                <a:srgbClr val="F98833"/>
              </a:solidFill>
              <a:ln>
                <a:noFill/>
              </a:ln>
              <a:effectLst>
                <a:glow rad="266700">
                  <a:srgbClr val="F98833">
                    <a:alpha val="40000"/>
                  </a:srgbClr>
                </a:glow>
              </a:effectLst>
            </c:spPr>
            <c:extLst>
              <c:ext xmlns:c16="http://schemas.microsoft.com/office/drawing/2014/chart" uri="{C3380CC4-5D6E-409C-BE32-E72D297353CC}">
                <c16:uniqueId val="{00000003-A7B4-49D0-B293-BCDF6CBBC01F}"/>
              </c:ext>
            </c:extLst>
          </c:dPt>
          <c:dPt>
            <c:idx val="2"/>
            <c:invertIfNegative val="0"/>
            <c:bubble3D val="0"/>
            <c:spPr>
              <a:solidFill>
                <a:srgbClr val="FF0000"/>
              </a:solidFill>
              <a:ln>
                <a:noFill/>
              </a:ln>
              <a:effectLst>
                <a:glow rad="266700">
                  <a:schemeClr val="accent1">
                    <a:alpha val="40000"/>
                  </a:schemeClr>
                </a:glow>
                <a:softEdge rad="25400"/>
              </a:effectLst>
              <a:scene3d>
                <a:camera prst="orthographicFront"/>
                <a:lightRig rig="threePt" dir="t"/>
              </a:scene3d>
              <a:sp3d prstMaterial="matte"/>
            </c:spPr>
            <c:extLst>
              <c:ext xmlns:c16="http://schemas.microsoft.com/office/drawing/2014/chart" uri="{C3380CC4-5D6E-409C-BE32-E72D297353CC}">
                <c16:uniqueId val="{00000005-A7B4-49D0-B293-BCDF6CBBC01F}"/>
              </c:ext>
            </c:extLst>
          </c:dPt>
          <c:cat>
            <c:numRef>
              <c:f>Arkusz1!$A$2:$A$5</c:f>
              <c:numCache>
                <c:formatCode>General</c:formatCode>
                <c:ptCount val="4"/>
              </c:numCache>
            </c:numRef>
          </c:cat>
          <c:val>
            <c:numRef>
              <c:f>Arkusz1!$D$2:$D$5</c:f>
              <c:numCache>
                <c:formatCode>General</c:formatCode>
                <c:ptCount val="4"/>
                <c:pt idx="0">
                  <c:v>2</c:v>
                </c:pt>
                <c:pt idx="1">
                  <c:v>3</c:v>
                </c:pt>
                <c:pt idx="2">
                  <c:v>4</c:v>
                </c:pt>
              </c:numCache>
            </c:numRef>
          </c:val>
          <c:extLst>
            <c:ext xmlns:c16="http://schemas.microsoft.com/office/drawing/2014/chart" uri="{C3380CC4-5D6E-409C-BE32-E72D297353CC}">
              <c16:uniqueId val="{00000002-A7B4-49D0-B293-BCDF6CBBC01F}"/>
            </c:ext>
          </c:extLst>
        </c:ser>
        <c:dLbls>
          <c:showLegendKey val="0"/>
          <c:showVal val="0"/>
          <c:showCatName val="0"/>
          <c:showSerName val="0"/>
          <c:showPercent val="0"/>
          <c:showBubbleSize val="0"/>
        </c:dLbls>
        <c:gapWidth val="150"/>
        <c:overlap val="100"/>
        <c:axId val="633111792"/>
        <c:axId val="377284192"/>
      </c:barChart>
      <c:catAx>
        <c:axId val="633111792"/>
        <c:scaling>
          <c:orientation val="minMax"/>
        </c:scaling>
        <c:delete val="1"/>
        <c:axPos val="l"/>
        <c:numFmt formatCode="General" sourceLinked="1"/>
        <c:majorTickMark val="none"/>
        <c:minorTickMark val="none"/>
        <c:tickLblPos val="nextTo"/>
        <c:crossAx val="377284192"/>
        <c:crosses val="autoZero"/>
        <c:auto val="1"/>
        <c:lblAlgn val="ctr"/>
        <c:lblOffset val="100"/>
        <c:noMultiLvlLbl val="0"/>
      </c:catAx>
      <c:valAx>
        <c:axId val="377284192"/>
        <c:scaling>
          <c:orientation val="minMax"/>
        </c:scaling>
        <c:delete val="1"/>
        <c:axPos val="b"/>
        <c:numFmt formatCode="General" sourceLinked="1"/>
        <c:majorTickMark val="none"/>
        <c:minorTickMark val="none"/>
        <c:tickLblPos val="nextTo"/>
        <c:crossAx val="63311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2.xml.rels><?xml version="1.0" encoding="UTF-8" standalone="yes"?>
<Relationships xmlns="http://schemas.openxmlformats.org/package/2006/relationships"><Relationship Id="rId1" Type="http://schemas.openxmlformats.org/officeDocument/2006/relationships/image" Target="../media/image20.png"/></Relationships>
</file>

<file path=ppt/drawings/drawing1.xml><?xml version="1.0" encoding="utf-8"?>
<c:userShapes xmlns:c="http://schemas.openxmlformats.org/drawingml/2006/chart">
  <cdr:relSizeAnchor xmlns:cdr="http://schemas.openxmlformats.org/drawingml/2006/chartDrawing">
    <cdr:from>
      <cdr:x>0.0495</cdr:x>
      <cdr:y>0.17822</cdr:y>
    </cdr:from>
    <cdr:to>
      <cdr:x>0.18482</cdr:x>
      <cdr:y>0.23197</cdr:y>
    </cdr:to>
    <cdr:sp macro="" textlink="">
      <cdr:nvSpPr>
        <cdr:cNvPr id="2" name="Pole tekstowe 1"/>
        <cdr:cNvSpPr txBox="1"/>
      </cdr:nvSpPr>
      <cdr:spPr>
        <a:xfrm xmlns:a="http://schemas.openxmlformats.org/drawingml/2006/main">
          <a:off x="271604" y="570368"/>
          <a:ext cx="742384" cy="172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a:p>
      </cdr:txBody>
    </cdr:sp>
  </cdr:relSizeAnchor>
  <cdr:relSizeAnchor xmlns:cdr="http://schemas.openxmlformats.org/drawingml/2006/chartDrawing">
    <cdr:from>
      <cdr:x>0.05528</cdr:x>
      <cdr:y>0.70863</cdr:y>
    </cdr:from>
    <cdr:to>
      <cdr:x>0.13119</cdr:x>
      <cdr:y>0.93069</cdr:y>
    </cdr:to>
    <cdr:sp macro="" textlink="">
      <cdr:nvSpPr>
        <cdr:cNvPr id="3" name="Pole tekstowe 2"/>
        <cdr:cNvSpPr txBox="1"/>
      </cdr:nvSpPr>
      <cdr:spPr>
        <a:xfrm xmlns:a="http://schemas.openxmlformats.org/drawingml/2006/main">
          <a:off x="303291" y="2267893"/>
          <a:ext cx="416459" cy="7106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a:p>
      </cdr:txBody>
    </cdr:sp>
  </cdr:relSizeAnchor>
  <cdr:relSizeAnchor xmlns:cdr="http://schemas.openxmlformats.org/drawingml/2006/chartDrawing">
    <cdr:from>
      <cdr:x>0.09901</cdr:x>
      <cdr:y>0.92079</cdr:y>
    </cdr:from>
    <cdr:to>
      <cdr:x>0.29785</cdr:x>
      <cdr:y>0.98444</cdr:y>
    </cdr:to>
    <cdr:sp macro="" textlink="">
      <cdr:nvSpPr>
        <cdr:cNvPr id="4" name="Pole tekstowe 3"/>
        <cdr:cNvSpPr txBox="1"/>
      </cdr:nvSpPr>
      <cdr:spPr>
        <a:xfrm xmlns:a="http://schemas.openxmlformats.org/drawingml/2006/main">
          <a:off x="543208" y="2946903"/>
          <a:ext cx="1090942" cy="2037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a:p>
      </cdr:txBody>
    </cdr:sp>
  </cdr:relSizeAnchor>
  <cdr:relSizeAnchor xmlns:cdr="http://schemas.openxmlformats.org/drawingml/2006/chartDrawing">
    <cdr:from>
      <cdr:x>0</cdr:x>
      <cdr:y>0.20748</cdr:y>
    </cdr:from>
    <cdr:to>
      <cdr:x>0.19511</cdr:x>
      <cdr:y>0.92042</cdr:y>
    </cdr:to>
    <cdr:sp macro="" textlink="">
      <cdr:nvSpPr>
        <cdr:cNvPr id="5" name="Pole tekstowe 4"/>
        <cdr:cNvSpPr txBox="1"/>
      </cdr:nvSpPr>
      <cdr:spPr>
        <a:xfrm xmlns:a="http://schemas.openxmlformats.org/drawingml/2006/main">
          <a:off x="0" y="947391"/>
          <a:ext cx="1183548" cy="32554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endParaRPr lang="pl-PL" sz="900" dirty="0">
            <a:solidFill>
              <a:schemeClr val="tx1"/>
            </a:solidFill>
          </a:endParaRPr>
        </a:p>
        <a:p xmlns:a="http://schemas.openxmlformats.org/drawingml/2006/main">
          <a:pPr algn="r"/>
          <a:r>
            <a:rPr lang="pl-PL" sz="900" dirty="0">
              <a:solidFill>
                <a:schemeClr val="tx1"/>
              </a:solidFill>
            </a:rPr>
            <a:t>HEALTH</a:t>
          </a:r>
          <a:r>
            <a:rPr lang="pl-PL" sz="900" baseline="0" dirty="0">
              <a:solidFill>
                <a:schemeClr val="tx1"/>
              </a:solidFill>
            </a:rPr>
            <a:t> INDUSTRIES</a:t>
          </a:r>
        </a:p>
        <a:p xmlns:a="http://schemas.openxmlformats.org/drawingml/2006/main">
          <a:pPr algn="r"/>
          <a:endParaRPr lang="pl-PL" sz="900" baseline="0" dirty="0">
            <a:solidFill>
              <a:schemeClr val="tx1"/>
            </a:solidFill>
          </a:endParaRPr>
        </a:p>
        <a:p xmlns:a="http://schemas.openxmlformats.org/drawingml/2006/main">
          <a:pPr algn="r"/>
          <a:r>
            <a:rPr lang="pl-PL" sz="900" dirty="0">
              <a:solidFill>
                <a:schemeClr val="tx1"/>
              </a:solidFill>
            </a:rPr>
            <a:t>ICT SERVICES</a:t>
          </a:r>
        </a:p>
        <a:p xmlns:a="http://schemas.openxmlformats.org/drawingml/2006/main">
          <a:pPr algn="r"/>
          <a:endParaRPr lang="pl-PL" sz="900" dirty="0">
            <a:solidFill>
              <a:schemeClr val="tx1"/>
            </a:solidFill>
          </a:endParaRPr>
        </a:p>
        <a:p xmlns:a="http://schemas.openxmlformats.org/drawingml/2006/main">
          <a:pPr algn="r"/>
          <a:r>
            <a:rPr lang="pl-PL" sz="900" baseline="0" dirty="0">
              <a:solidFill>
                <a:schemeClr val="tx1"/>
              </a:solidFill>
            </a:rPr>
            <a:t>ICT PRODUCTS</a:t>
          </a:r>
        </a:p>
        <a:p xmlns:a="http://schemas.openxmlformats.org/drawingml/2006/main">
          <a:pPr algn="r"/>
          <a:endParaRPr lang="pl-PL" sz="200" baseline="0" dirty="0">
            <a:solidFill>
              <a:schemeClr val="tx1"/>
            </a:solidFill>
          </a:endParaRPr>
        </a:p>
        <a:p xmlns:a="http://schemas.openxmlformats.org/drawingml/2006/main">
          <a:pPr algn="r"/>
          <a:r>
            <a:rPr lang="pl-PL" sz="900" dirty="0">
              <a:solidFill>
                <a:schemeClr val="tx1"/>
              </a:solidFill>
            </a:rPr>
            <a:t>AUTOMOBILES  &amp;  OTHER TRANSPORTS</a:t>
          </a:r>
        </a:p>
        <a:p xmlns:a="http://schemas.openxmlformats.org/drawingml/2006/main">
          <a:pPr algn="r"/>
          <a:endParaRPr lang="pl-PL" sz="200" dirty="0">
            <a:solidFill>
              <a:schemeClr val="tx1"/>
            </a:solidFill>
          </a:endParaRPr>
        </a:p>
        <a:p xmlns:a="http://schemas.openxmlformats.org/drawingml/2006/main">
          <a:pPr algn="r"/>
          <a:r>
            <a:rPr lang="pl-PL" sz="900" dirty="0">
              <a:solidFill>
                <a:schemeClr val="tx1"/>
              </a:solidFill>
            </a:rPr>
            <a:t>TOTAL</a:t>
          </a:r>
        </a:p>
        <a:p xmlns:a="http://schemas.openxmlformats.org/drawingml/2006/main">
          <a:pPr algn="r"/>
          <a:endParaRPr lang="pl-PL" sz="500" dirty="0">
            <a:solidFill>
              <a:schemeClr val="tx1"/>
            </a:solidFill>
          </a:endParaRPr>
        </a:p>
        <a:p xmlns:a="http://schemas.openxmlformats.org/drawingml/2006/main">
          <a:pPr algn="r"/>
          <a:r>
            <a:rPr lang="pl-PL" sz="800" baseline="0" dirty="0">
              <a:solidFill>
                <a:schemeClr val="tx1"/>
              </a:solidFill>
            </a:rPr>
            <a:t>AEROSPACE</a:t>
          </a:r>
          <a:r>
            <a:rPr lang="pl-PL" sz="800" dirty="0">
              <a:solidFill>
                <a:schemeClr val="tx1"/>
              </a:solidFill>
            </a:rPr>
            <a:t> &amp; DEFENCE</a:t>
          </a:r>
        </a:p>
        <a:p xmlns:a="http://schemas.openxmlformats.org/drawingml/2006/main">
          <a:pPr algn="r"/>
          <a:endParaRPr lang="pl-PL" sz="900" baseline="0" dirty="0">
            <a:solidFill>
              <a:schemeClr val="tx1"/>
            </a:solidFill>
          </a:endParaRPr>
        </a:p>
        <a:p xmlns:a="http://schemas.openxmlformats.org/drawingml/2006/main">
          <a:pPr algn="r"/>
          <a:r>
            <a:rPr lang="pl-PL" sz="900" baseline="0" dirty="0">
              <a:solidFill>
                <a:schemeClr val="tx1"/>
              </a:solidFill>
            </a:rPr>
            <a:t>FINANCIAL</a:t>
          </a:r>
        </a:p>
        <a:p xmlns:a="http://schemas.openxmlformats.org/drawingml/2006/main">
          <a:pPr algn="r"/>
          <a:endParaRPr lang="pl-PL" sz="900" dirty="0">
            <a:solidFill>
              <a:schemeClr val="tx1"/>
            </a:solidFill>
          </a:endParaRPr>
        </a:p>
        <a:p xmlns:a="http://schemas.openxmlformats.org/drawingml/2006/main">
          <a:pPr algn="r"/>
          <a:r>
            <a:rPr lang="pl-PL" sz="900" dirty="0">
              <a:solidFill>
                <a:schemeClr val="tx1"/>
              </a:solidFill>
            </a:rPr>
            <a:t>OTHERS</a:t>
          </a:r>
        </a:p>
        <a:p xmlns:a="http://schemas.openxmlformats.org/drawingml/2006/main">
          <a:pPr algn="r"/>
          <a:endParaRPr lang="pl-PL" sz="700" dirty="0">
            <a:solidFill>
              <a:schemeClr val="tx1"/>
            </a:solidFill>
          </a:endParaRPr>
        </a:p>
        <a:p xmlns:a="http://schemas.openxmlformats.org/drawingml/2006/main">
          <a:pPr algn="r"/>
          <a:r>
            <a:rPr lang="pl-PL" sz="900" baseline="0" dirty="0">
              <a:solidFill>
                <a:schemeClr val="tx1"/>
              </a:solidFill>
            </a:rPr>
            <a:t>INDUSTRIALS</a:t>
          </a:r>
        </a:p>
        <a:p xmlns:a="http://schemas.openxmlformats.org/drawingml/2006/main">
          <a:pPr algn="r"/>
          <a:endParaRPr lang="pl-PL" sz="900" baseline="0" dirty="0">
            <a:solidFill>
              <a:schemeClr val="tx1"/>
            </a:solidFill>
          </a:endParaRPr>
        </a:p>
        <a:p xmlns:a="http://schemas.openxmlformats.org/drawingml/2006/main">
          <a:pPr algn="r"/>
          <a:r>
            <a:rPr lang="pl-PL" sz="900" dirty="0">
              <a:solidFill>
                <a:schemeClr val="tx1"/>
              </a:solidFill>
            </a:rPr>
            <a:t>CHEMICALS</a:t>
          </a:r>
        </a:p>
        <a:p xmlns:a="http://schemas.openxmlformats.org/drawingml/2006/main">
          <a:pPr algn="r"/>
          <a:endParaRPr lang="pl-PL" sz="900" dirty="0">
            <a:solidFill>
              <a:schemeClr val="tx1"/>
            </a:solidFill>
          </a:endParaRPr>
        </a:p>
        <a:p xmlns:a="http://schemas.openxmlformats.org/drawingml/2006/main">
          <a:pPr algn="r"/>
          <a:r>
            <a:rPr lang="pl-PL" sz="900" baseline="0" dirty="0">
              <a:solidFill>
                <a:schemeClr val="tx1"/>
              </a:solidFill>
            </a:rPr>
            <a:t>CONSTRUCTION</a:t>
          </a:r>
        </a:p>
        <a:p xmlns:a="http://schemas.openxmlformats.org/drawingml/2006/main">
          <a:pPr algn="r"/>
          <a:endParaRPr lang="pl-PL" sz="700" baseline="0" dirty="0">
            <a:solidFill>
              <a:schemeClr val="tx1"/>
            </a:solidFill>
          </a:endParaRPr>
        </a:p>
        <a:p xmlns:a="http://schemas.openxmlformats.org/drawingml/2006/main">
          <a:pPr algn="r"/>
          <a:r>
            <a:rPr lang="pl-PL" sz="900" dirty="0">
              <a:solidFill>
                <a:schemeClr val="tx1"/>
              </a:solidFill>
            </a:rPr>
            <a:t>ENERGY</a:t>
          </a:r>
          <a:endParaRPr lang="pl-PL" sz="900" baseline="0" dirty="0">
            <a:solidFill>
              <a:schemeClr val="tx1"/>
            </a:solidFill>
          </a:endParaRPr>
        </a:p>
        <a:p xmlns:a="http://schemas.openxmlformats.org/drawingml/2006/main">
          <a:endParaRPr lang="pl-PL" sz="800" baseline="0" dirty="0"/>
        </a:p>
        <a:p xmlns:a="http://schemas.openxmlformats.org/drawingml/2006/main">
          <a:endParaRPr lang="pl-PL" sz="800" baseline="0" dirty="0"/>
        </a:p>
      </cdr:txBody>
    </cdr:sp>
  </cdr:relSizeAnchor>
  <cdr:relSizeAnchor xmlns:cdr="http://schemas.openxmlformats.org/drawingml/2006/chartDrawing">
    <cdr:from>
      <cdr:x>0.03033</cdr:x>
      <cdr:y>0.30269</cdr:y>
    </cdr:from>
    <cdr:to>
      <cdr:x>0.19344</cdr:x>
      <cdr:y>0.33522</cdr:y>
    </cdr:to>
    <cdr:sp macro="" textlink="">
      <cdr:nvSpPr>
        <cdr:cNvPr id="6" name="Pole tekstowe 5"/>
        <cdr:cNvSpPr txBox="1"/>
      </cdr:nvSpPr>
      <cdr:spPr>
        <a:xfrm xmlns:a="http://schemas.openxmlformats.org/drawingml/2006/main">
          <a:off x="167489" y="968721"/>
          <a:ext cx="900820" cy="1041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a:p>
      </cdr:txBody>
    </cdr:sp>
  </cdr:relSizeAnchor>
  <cdr:relSizeAnchor xmlns:cdr="http://schemas.openxmlformats.org/drawingml/2006/chartDrawing">
    <cdr:from>
      <cdr:x>0.02131</cdr:x>
      <cdr:y>0.44979</cdr:y>
    </cdr:from>
    <cdr:to>
      <cdr:x>0.20574</cdr:x>
      <cdr:y>0.49364</cdr:y>
    </cdr:to>
    <cdr:sp macro="" textlink="">
      <cdr:nvSpPr>
        <cdr:cNvPr id="11" name="Pole tekstowe 10"/>
        <cdr:cNvSpPr txBox="1"/>
      </cdr:nvSpPr>
      <cdr:spPr>
        <a:xfrm xmlns:a="http://schemas.openxmlformats.org/drawingml/2006/main">
          <a:off x="117695" y="1439501"/>
          <a:ext cx="1018515" cy="1403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a:p>
      </cdr:txBody>
    </cdr:sp>
  </cdr:relSizeAnchor>
  <cdr:relSizeAnchor xmlns:cdr="http://schemas.openxmlformats.org/drawingml/2006/chartDrawing">
    <cdr:from>
      <cdr:x>0.19098</cdr:x>
      <cdr:y>0.71429</cdr:y>
    </cdr:from>
    <cdr:to>
      <cdr:x>0.35656</cdr:x>
      <cdr:y>1</cdr:y>
    </cdr:to>
    <cdr:sp macro="" textlink="">
      <cdr:nvSpPr>
        <cdr:cNvPr id="19" name="Pole tekstowe 18"/>
        <cdr:cNvSpPr txBox="1"/>
      </cdr:nvSpPr>
      <cdr:spPr>
        <a:xfrm xmlns:a="http://schemas.openxmlformats.org/drawingml/2006/main">
          <a:off x="1054729" y="24580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pl-PL" sz="1100"/>
        </a:p>
      </cdr:txBody>
    </cdr:sp>
  </cdr:relSizeAnchor>
  <cdr:relSizeAnchor xmlns:cdr="http://schemas.openxmlformats.org/drawingml/2006/chartDrawing">
    <cdr:from>
      <cdr:x>0.02131</cdr:x>
      <cdr:y>0.72136</cdr:y>
    </cdr:from>
    <cdr:to>
      <cdr:x>0.20574</cdr:x>
      <cdr:y>0.79208</cdr:y>
    </cdr:to>
    <cdr:sp macro="" textlink="">
      <cdr:nvSpPr>
        <cdr:cNvPr id="20" name="Pole tekstowe 19"/>
        <cdr:cNvSpPr txBox="1"/>
      </cdr:nvSpPr>
      <cdr:spPr>
        <a:xfrm xmlns:a="http://schemas.openxmlformats.org/drawingml/2006/main">
          <a:off x="117695" y="2308634"/>
          <a:ext cx="1018515" cy="2263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just"/>
          <a:r>
            <a:rPr lang="pl-PL" sz="800" b="1" dirty="0">
              <a:solidFill>
                <a:schemeClr val="bg1">
                  <a:lumMod val="50000"/>
                </a:schemeClr>
              </a:solidFill>
            </a:rPr>
            <a:t>    </a:t>
          </a:r>
        </a:p>
      </cdr:txBody>
    </cdr:sp>
  </cdr:relSizeAnchor>
</c:userShapes>
</file>

<file path=ppt/drawings/drawing2.xml><?xml version="1.0" encoding="utf-8"?>
<c:userShapes xmlns:c="http://schemas.openxmlformats.org/drawingml/2006/chart">
  <cdr:relSizeAnchor xmlns:cdr="http://schemas.openxmlformats.org/drawingml/2006/chartDrawing">
    <cdr:from>
      <cdr:x>0.47157</cdr:x>
      <cdr:y>0.72138</cdr:y>
    </cdr:from>
    <cdr:to>
      <cdr:x>0.61613</cdr:x>
      <cdr:y>0.94727</cdr:y>
    </cdr:to>
    <cdr:pic>
      <cdr:nvPicPr>
        <cdr:cNvPr id="3" name="Obraz 2" descr="Obraz zawierający tekst, design, lotnicze&#10;&#10;Opis wygenerowany automatycznie">
          <a:extLst xmlns:a="http://schemas.openxmlformats.org/drawingml/2006/main">
            <a:ext uri="{FF2B5EF4-FFF2-40B4-BE49-F238E27FC236}">
              <a16:creationId xmlns:a16="http://schemas.microsoft.com/office/drawing/2014/main" id="{50ACC53E-2B1D-9ACF-2B33-0D5999E4FD9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832942" y="3172646"/>
          <a:ext cx="1174956" cy="993455"/>
        </a:xfrm>
        <a:prstGeom xmlns:a="http://schemas.openxmlformats.org/drawingml/2006/main" prst="rect">
          <a:avLst/>
        </a:prstGeom>
      </cdr:spPr>
    </cdr:pic>
  </cdr:relSizeAnchor>
  <cdr:relSizeAnchor xmlns:cdr="http://schemas.openxmlformats.org/drawingml/2006/chartDrawing">
    <cdr:from>
      <cdr:x>0</cdr:x>
      <cdr:y>0.04351</cdr:y>
    </cdr:from>
    <cdr:to>
      <cdr:x>0.6507</cdr:x>
      <cdr:y>0.25371</cdr:y>
    </cdr:to>
    <cdr:sp macro="" textlink="">
      <cdr:nvSpPr>
        <cdr:cNvPr id="2" name="pole tekstowe 1">
          <a:extLst xmlns:a="http://schemas.openxmlformats.org/drawingml/2006/main">
            <a:ext uri="{FF2B5EF4-FFF2-40B4-BE49-F238E27FC236}">
              <a16:creationId xmlns:a16="http://schemas.microsoft.com/office/drawing/2014/main" id="{BE3D5079-608F-EB37-5EA4-8FF3C2E447AA}"/>
            </a:ext>
          </a:extLst>
        </cdr:cNvPr>
        <cdr:cNvSpPr txBox="1"/>
      </cdr:nvSpPr>
      <cdr:spPr>
        <a:xfrm xmlns:a="http://schemas.openxmlformats.org/drawingml/2006/main">
          <a:off x="0" y="177618"/>
          <a:ext cx="3816626" cy="8580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l-PL" sz="2400" dirty="0"/>
            <a:t>CONVENTIONAL MARKET SEGMENTS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22D6C-8DB8-4C12-9C1D-77FE0DB2583D}"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BC37E-F1C5-4E46-853C-2CF29200CE4F}" type="slidenum">
              <a:rPr lang="en-US" smtClean="0"/>
              <a:t>‹#›</a:t>
            </a:fld>
            <a:endParaRPr lang="en-US"/>
          </a:p>
        </p:txBody>
      </p:sp>
    </p:spTree>
    <p:extLst>
      <p:ext uri="{BB962C8B-B14F-4D97-AF65-F5344CB8AC3E}">
        <p14:creationId xmlns:p14="http://schemas.microsoft.com/office/powerpoint/2010/main" val="195260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4" name="Numer slajdu — symbol zastępczy 3"/>
          <p:cNvSpPr>
            <a:spLocks noGrp="1"/>
          </p:cNvSpPr>
          <p:nvPr>
            <p:ph type="sldNum" sz="quarter" idx="5"/>
          </p:nvPr>
        </p:nvSpPr>
        <p:spPr/>
        <p:txBody>
          <a:bodyPr rtlCol="0"/>
          <a:lstStyle/>
          <a:p>
            <a:pPr rtl="0"/>
            <a:fld id="{6922D2F8-28A7-48E8-ADD3-E9583D47D83D}" type="slidenum">
              <a:rPr lang="pl-PL" smtClean="0"/>
              <a:t>5</a:t>
            </a:fld>
            <a:endParaRPr lang="pl-PL"/>
          </a:p>
        </p:txBody>
      </p:sp>
    </p:spTree>
    <p:extLst>
      <p:ext uri="{BB962C8B-B14F-4D97-AF65-F5344CB8AC3E}">
        <p14:creationId xmlns:p14="http://schemas.microsoft.com/office/powerpoint/2010/main" val="197874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4" name="Numer slajdu — symbol zastępczy 3"/>
          <p:cNvSpPr>
            <a:spLocks noGrp="1"/>
          </p:cNvSpPr>
          <p:nvPr>
            <p:ph type="sldNum" sz="quarter" idx="5"/>
          </p:nvPr>
        </p:nvSpPr>
        <p:spPr/>
        <p:txBody>
          <a:bodyPr rtlCol="0"/>
          <a:lstStyle/>
          <a:p>
            <a:pPr rtl="0"/>
            <a:fld id="{6922D2F8-28A7-48E8-ADD3-E9583D47D83D}" type="slidenum">
              <a:rPr lang="pl-PL" smtClean="0"/>
              <a:t>6</a:t>
            </a:fld>
            <a:endParaRPr lang="pl-PL"/>
          </a:p>
        </p:txBody>
      </p:sp>
    </p:spTree>
    <p:extLst>
      <p:ext uri="{BB962C8B-B14F-4D97-AF65-F5344CB8AC3E}">
        <p14:creationId xmlns:p14="http://schemas.microsoft.com/office/powerpoint/2010/main" val="3761896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4" name="Numer slajdu — symbol zastępczy 3"/>
          <p:cNvSpPr>
            <a:spLocks noGrp="1"/>
          </p:cNvSpPr>
          <p:nvPr>
            <p:ph type="sldNum" sz="quarter" idx="5"/>
          </p:nvPr>
        </p:nvSpPr>
        <p:spPr/>
        <p:txBody>
          <a:bodyPr rtlCol="0"/>
          <a:lstStyle/>
          <a:p>
            <a:pPr rtl="0"/>
            <a:fld id="{6922D2F8-28A7-48E8-ADD3-E9583D47D83D}" type="slidenum">
              <a:rPr lang="pl-PL" smtClean="0"/>
              <a:t>7</a:t>
            </a:fld>
            <a:endParaRPr lang="pl-PL"/>
          </a:p>
        </p:txBody>
      </p:sp>
    </p:spTree>
    <p:extLst>
      <p:ext uri="{BB962C8B-B14F-4D97-AF65-F5344CB8AC3E}">
        <p14:creationId xmlns:p14="http://schemas.microsoft.com/office/powerpoint/2010/main" val="387538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4" name="Numer slajdu — symbol zastępczy 3"/>
          <p:cNvSpPr>
            <a:spLocks noGrp="1"/>
          </p:cNvSpPr>
          <p:nvPr>
            <p:ph type="sldNum" sz="quarter" idx="5"/>
          </p:nvPr>
        </p:nvSpPr>
        <p:spPr/>
        <p:txBody>
          <a:bodyPr rtlCol="0"/>
          <a:lstStyle/>
          <a:p>
            <a:pPr rtl="0"/>
            <a:fld id="{6922D2F8-28A7-48E8-ADD3-E9583D47D83D}" type="slidenum">
              <a:rPr lang="pl-PL" smtClean="0"/>
              <a:t>12</a:t>
            </a:fld>
            <a:endParaRPr lang="pl-PL"/>
          </a:p>
        </p:txBody>
      </p:sp>
    </p:spTree>
    <p:extLst>
      <p:ext uri="{BB962C8B-B14F-4D97-AF65-F5344CB8AC3E}">
        <p14:creationId xmlns:p14="http://schemas.microsoft.com/office/powerpoint/2010/main" val="3937128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4" name="Numer slajdu — symbol zastępczy 3"/>
          <p:cNvSpPr>
            <a:spLocks noGrp="1"/>
          </p:cNvSpPr>
          <p:nvPr>
            <p:ph type="sldNum" sz="quarter" idx="5"/>
          </p:nvPr>
        </p:nvSpPr>
        <p:spPr/>
        <p:txBody>
          <a:bodyPr rtlCol="0"/>
          <a:lstStyle/>
          <a:p>
            <a:pPr rtl="0"/>
            <a:fld id="{6922D2F8-28A7-48E8-ADD3-E9583D47D83D}" type="slidenum">
              <a:rPr lang="pl-PL" smtClean="0"/>
              <a:t>13</a:t>
            </a:fld>
            <a:endParaRPr lang="pl-PL"/>
          </a:p>
        </p:txBody>
      </p:sp>
    </p:spTree>
    <p:extLst>
      <p:ext uri="{BB962C8B-B14F-4D97-AF65-F5344CB8AC3E}">
        <p14:creationId xmlns:p14="http://schemas.microsoft.com/office/powerpoint/2010/main" val="389863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8913-4DB6-B239-E1C3-AB3BAFEEB3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3C9CC6-BC72-B22B-D462-6480F7115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6AC2FB-2BE6-C21B-E0F7-86690395D8A0}"/>
              </a:ext>
            </a:extLst>
          </p:cNvPr>
          <p:cNvSpPr>
            <a:spLocks noGrp="1"/>
          </p:cNvSpPr>
          <p:nvPr>
            <p:ph type="dt" sz="half" idx="10"/>
          </p:nvPr>
        </p:nvSpPr>
        <p:spPr/>
        <p:txBody>
          <a:bodyPr/>
          <a:lstStyle/>
          <a:p>
            <a:fld id="{C764DE79-268F-4C1A-8933-263129D2AF90}" type="datetimeFigureOut">
              <a:rPr lang="en-US" smtClean="0"/>
              <a:t>5/20/2024</a:t>
            </a:fld>
            <a:endParaRPr lang="en-US" dirty="0"/>
          </a:p>
        </p:txBody>
      </p:sp>
      <p:sp>
        <p:nvSpPr>
          <p:cNvPr id="5" name="Footer Placeholder 4">
            <a:extLst>
              <a:ext uri="{FF2B5EF4-FFF2-40B4-BE49-F238E27FC236}">
                <a16:creationId xmlns:a16="http://schemas.microsoft.com/office/drawing/2014/main" id="{A304E194-0D16-1515-8728-A7A55E4EE0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73AF2B-5BFE-DCF7-1C3C-E5DFB774B67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2204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1B39-A1C9-7409-8607-0A9087B998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8C8BF5-BDE7-CAFE-5F62-336A6FC79F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6992F-E1B8-CC15-ADAD-3D16204F2E4D}"/>
              </a:ext>
            </a:extLst>
          </p:cNvPr>
          <p:cNvSpPr>
            <a:spLocks noGrp="1"/>
          </p:cNvSpPr>
          <p:nvPr>
            <p:ph type="dt" sz="half" idx="10"/>
          </p:nvPr>
        </p:nvSpPr>
        <p:spPr/>
        <p:txBody>
          <a:bodyPr/>
          <a:lstStyle/>
          <a:p>
            <a:fld id="{C764DE79-268F-4C1A-8933-263129D2AF90}" type="datetimeFigureOut">
              <a:rPr lang="en-US" smtClean="0"/>
              <a:t>5/20/2024</a:t>
            </a:fld>
            <a:endParaRPr lang="en-US" dirty="0"/>
          </a:p>
        </p:txBody>
      </p:sp>
      <p:sp>
        <p:nvSpPr>
          <p:cNvPr id="5" name="Footer Placeholder 4">
            <a:extLst>
              <a:ext uri="{FF2B5EF4-FFF2-40B4-BE49-F238E27FC236}">
                <a16:creationId xmlns:a16="http://schemas.microsoft.com/office/drawing/2014/main" id="{92695184-1E2D-0C03-D9B1-21990D1857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AD716A-5ACB-D30F-B0D6-4D1FD88EDFA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7488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21961D-27DB-643C-6CDB-134A0A9377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EE82A3-78B2-5DF8-6372-FF97684CE9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B9B68-90A7-DB5A-0AE3-EF4A2941E265}"/>
              </a:ext>
            </a:extLst>
          </p:cNvPr>
          <p:cNvSpPr>
            <a:spLocks noGrp="1"/>
          </p:cNvSpPr>
          <p:nvPr>
            <p:ph type="dt" sz="half" idx="10"/>
          </p:nvPr>
        </p:nvSpPr>
        <p:spPr/>
        <p:txBody>
          <a:bodyPr/>
          <a:lstStyle/>
          <a:p>
            <a:fld id="{C764DE79-268F-4C1A-8933-263129D2AF90}" type="datetimeFigureOut">
              <a:rPr lang="en-US" smtClean="0"/>
              <a:t>5/20/2024</a:t>
            </a:fld>
            <a:endParaRPr lang="en-US" dirty="0"/>
          </a:p>
        </p:txBody>
      </p:sp>
      <p:sp>
        <p:nvSpPr>
          <p:cNvPr id="5" name="Footer Placeholder 4">
            <a:extLst>
              <a:ext uri="{FF2B5EF4-FFF2-40B4-BE49-F238E27FC236}">
                <a16:creationId xmlns:a16="http://schemas.microsoft.com/office/drawing/2014/main" id="{967F11D9-2019-94D5-8B09-AD8A63E704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B2DF51-E04E-0F77-C69B-8FB433398DE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62671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ajd podziału">
    <p:spTree>
      <p:nvGrpSpPr>
        <p:cNvPr id="1" name=""/>
        <p:cNvGrpSpPr/>
        <p:nvPr/>
      </p:nvGrpSpPr>
      <p:grpSpPr>
        <a:xfrm>
          <a:off x="0" y="0"/>
          <a:ext cx="0" cy="0"/>
          <a:chOff x="0" y="0"/>
          <a:chExt cx="0" cy="0"/>
        </a:xfrm>
      </p:grpSpPr>
      <p:pic>
        <p:nvPicPr>
          <p:cNvPr id="9" name="Grafika 8">
            <a:extLst>
              <a:ext uri="{FF2B5EF4-FFF2-40B4-BE49-F238E27FC236}">
                <a16:creationId xmlns:a16="http://schemas.microsoft.com/office/drawing/2014/main" id="{5F31BC2D-187A-4ED3-8D67-C55187E532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ytuł 1">
            <a:extLst>
              <a:ext uri="{FF2B5EF4-FFF2-40B4-BE49-F238E27FC236}">
                <a16:creationId xmlns:a16="http://schemas.microsoft.com/office/drawing/2014/main" id="{F947F2F5-8E72-425B-A8C2-2B3262F73021}"/>
              </a:ext>
            </a:extLst>
          </p:cNvPr>
          <p:cNvSpPr>
            <a:spLocks noGrp="1"/>
          </p:cNvSpPr>
          <p:nvPr>
            <p:ph type="title" hasCustomPrompt="1"/>
          </p:nvPr>
        </p:nvSpPr>
        <p:spPr>
          <a:xfrm>
            <a:off x="5425440" y="2741026"/>
            <a:ext cx="5002478" cy="2357066"/>
          </a:xfrm>
          <a:prstGeom prst="rect">
            <a:avLst/>
          </a:prstGeom>
        </p:spPr>
        <p:txBody>
          <a:bodyPr rtlCol="0"/>
          <a:lstStyle>
            <a:lvl1pPr algn="ctr">
              <a:defRPr sz="4800" b="1" cap="all" spc="400" baseline="0">
                <a:solidFill>
                  <a:schemeClr val="accent6"/>
                </a:solidFill>
                <a:latin typeface="Century Gothic" panose="020B0502020202020204" pitchFamily="34" charset="0"/>
              </a:defRPr>
            </a:lvl1pPr>
          </a:lstStyle>
          <a:p>
            <a:pPr rtl="0"/>
            <a:r>
              <a:rPr lang="pl-PL" noProof="0" dirty="0"/>
              <a:t>Kliknij, aby dodać tytuł</a:t>
            </a:r>
          </a:p>
        </p:txBody>
      </p:sp>
    </p:spTree>
    <p:extLst>
      <p:ext uri="{BB962C8B-B14F-4D97-AF65-F5344CB8AC3E}">
        <p14:creationId xmlns:p14="http://schemas.microsoft.com/office/powerpoint/2010/main" val="1509978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orzyści z produktu">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ED540A63-9BB9-478A-BE65-7A90101832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ytuł 2">
            <a:extLst>
              <a:ext uri="{FF2B5EF4-FFF2-40B4-BE49-F238E27FC236}">
                <a16:creationId xmlns:a16="http://schemas.microsoft.com/office/drawing/2014/main" id="{767FB1D5-16C4-4AAC-9E31-560F596F8D5E}"/>
              </a:ext>
            </a:extLst>
          </p:cNvPr>
          <p:cNvSpPr>
            <a:spLocks noGrp="1"/>
          </p:cNvSpPr>
          <p:nvPr>
            <p:ph type="title" hasCustomPrompt="1"/>
          </p:nvPr>
        </p:nvSpPr>
        <p:spPr>
          <a:xfrm>
            <a:off x="3672555" y="1823626"/>
            <a:ext cx="4569572" cy="580029"/>
          </a:xfrm>
          <a:prstGeom prst="rect">
            <a:avLst/>
          </a:prstGeom>
        </p:spPr>
        <p:txBody>
          <a:bodyPr rtlCol="0"/>
          <a:lstStyle>
            <a:lvl1pPr>
              <a:defRPr sz="2800" b="1" cap="all" spc="400" baseline="0">
                <a:solidFill>
                  <a:schemeClr val="bg1"/>
                </a:solidFill>
                <a:latin typeface="Century Gothic" panose="020B0502020202020204" pitchFamily="34" charset="0"/>
              </a:defRPr>
            </a:lvl1pPr>
          </a:lstStyle>
          <a:p>
            <a:pPr rtl="0"/>
            <a:r>
              <a:rPr lang="pl-PL" noProof="0" dirty="0"/>
              <a:t>Kliknij, aby dodać tytuł</a:t>
            </a:r>
          </a:p>
        </p:txBody>
      </p:sp>
      <p:sp>
        <p:nvSpPr>
          <p:cNvPr id="27" name="Tekst — symbol zastępczy 14">
            <a:extLst>
              <a:ext uri="{FF2B5EF4-FFF2-40B4-BE49-F238E27FC236}">
                <a16:creationId xmlns:a16="http://schemas.microsoft.com/office/drawing/2014/main" id="{C269BEF2-E65B-4046-B8D1-1E5DC6D58296}"/>
              </a:ext>
            </a:extLst>
          </p:cNvPr>
          <p:cNvSpPr>
            <a:spLocks noGrp="1"/>
          </p:cNvSpPr>
          <p:nvPr>
            <p:ph type="body" sz="quarter" idx="22" hasCustomPrompt="1"/>
          </p:nvPr>
        </p:nvSpPr>
        <p:spPr>
          <a:xfrm>
            <a:off x="2956595" y="2807310"/>
            <a:ext cx="5824073" cy="1940149"/>
          </a:xfrm>
          <a:prstGeom prst="rect">
            <a:avLst/>
          </a:prstGeom>
        </p:spPr>
        <p:txBody>
          <a:bodyPr rtlCol="0" anchor="t"/>
          <a:lstStyle>
            <a:lvl1pPr marL="0" indent="0" algn="ctr">
              <a:lnSpc>
                <a:spcPct val="200000"/>
              </a:lnSpc>
              <a:spcBef>
                <a:spcPts val="0"/>
              </a:spcBef>
              <a:buNone/>
              <a:defRPr sz="1800" cap="none" spc="200" baseline="0">
                <a:solidFill>
                  <a:schemeClr val="bg1"/>
                </a:solidFill>
                <a:latin typeface="Calibri Light" panose="020F0302020204030204" pitchFamily="34" charset="0"/>
              </a:defRPr>
            </a:lvl1pPr>
          </a:lstStyle>
          <a:p>
            <a:pPr lvl="0" rtl="0"/>
            <a:r>
              <a:rPr lang="pl-PL" noProof="0"/>
              <a:t>Kliknij, aby dodać tytuł</a:t>
            </a:r>
          </a:p>
        </p:txBody>
      </p:sp>
      <p:sp>
        <p:nvSpPr>
          <p:cNvPr id="18" name="Stopka — symbol zastępczy 15">
            <a:extLst>
              <a:ext uri="{FF2B5EF4-FFF2-40B4-BE49-F238E27FC236}">
                <a16:creationId xmlns:a16="http://schemas.microsoft.com/office/drawing/2014/main" id="{D89CE923-C669-4E0E-8161-BB328133EE8B}"/>
              </a:ext>
            </a:extLst>
          </p:cNvPr>
          <p:cNvSpPr>
            <a:spLocks noGrp="1"/>
          </p:cNvSpPr>
          <p:nvPr>
            <p:ph type="ftr" sz="quarter" idx="3"/>
          </p:nvPr>
        </p:nvSpPr>
        <p:spPr>
          <a:xfrm rot="5400000">
            <a:off x="10541127" y="1408176"/>
            <a:ext cx="2770499" cy="365125"/>
          </a:xfrm>
          <a:prstGeom prst="rect">
            <a:avLst/>
          </a:prstGeom>
        </p:spPr>
        <p:txBody>
          <a:bodyPr rtlCol="0" anchor="ctr"/>
          <a:lstStyle>
            <a:lvl1pPr algn="r">
              <a:defRPr sz="900" b="1" cap="all" spc="400" baseline="0">
                <a:solidFill>
                  <a:schemeClr val="bg1"/>
                </a:solidFill>
                <a:latin typeface="Century Gothic" panose="020B0502020202020204" pitchFamily="34" charset="0"/>
              </a:defRPr>
            </a:lvl1pPr>
          </a:lstStyle>
          <a:p>
            <a:r>
              <a:rPr lang="pl-PL"/>
              <a:t>TYTUŁ PREZENTACJI</a:t>
            </a:r>
            <a:endParaRPr lang="pl-PL" dirty="0"/>
          </a:p>
        </p:txBody>
      </p:sp>
      <p:sp>
        <p:nvSpPr>
          <p:cNvPr id="19" name="Numer slajdu — symbol zastępczy 16">
            <a:extLst>
              <a:ext uri="{FF2B5EF4-FFF2-40B4-BE49-F238E27FC236}">
                <a16:creationId xmlns:a16="http://schemas.microsoft.com/office/drawing/2014/main" id="{C820EE41-4997-4CD3-B951-56ECA884252E}"/>
              </a:ext>
            </a:extLst>
          </p:cNvPr>
          <p:cNvSpPr>
            <a:spLocks noGrp="1"/>
          </p:cNvSpPr>
          <p:nvPr>
            <p:ph type="sldNum" sz="quarter" idx="4"/>
          </p:nvPr>
        </p:nvSpPr>
        <p:spPr>
          <a:xfrm>
            <a:off x="11519019" y="3164804"/>
            <a:ext cx="545911" cy="580029"/>
          </a:xfrm>
          <a:prstGeom prst="rect">
            <a:avLst/>
          </a:prstGeom>
        </p:spPr>
        <p:txBody>
          <a:bodyPr rtlCol="0" anchor="ctr"/>
          <a:lstStyle>
            <a:lvl1pPr algn="r">
              <a:defRPr sz="1600">
                <a:solidFill>
                  <a:schemeClr val="accent6"/>
                </a:solidFill>
                <a:latin typeface="Calibri Light" panose="020F0302020204030204" pitchFamily="34" charset="0"/>
              </a:defRPr>
            </a:lvl1pPr>
          </a:lstStyle>
          <a:p>
            <a:pPr>
              <a:defRPr/>
            </a:pPr>
            <a:fld id="{8D1FC6F8-0BCD-47E9-9C64-690771D9C143}" type="slidenum">
              <a:rPr lang="pl-PL" noProof="0" smtClean="0"/>
              <a:pPr>
                <a:defRPr/>
              </a:pPr>
              <a:t>‹#›</a:t>
            </a:fld>
            <a:endParaRPr lang="pl-PL" noProof="0"/>
          </a:p>
        </p:txBody>
      </p:sp>
      <p:sp>
        <p:nvSpPr>
          <p:cNvPr id="20" name="Data — symbol zastępczy 14">
            <a:extLst>
              <a:ext uri="{FF2B5EF4-FFF2-40B4-BE49-F238E27FC236}">
                <a16:creationId xmlns:a16="http://schemas.microsoft.com/office/drawing/2014/main" id="{A2A3BC0C-B522-4DA2-BBC0-AC180D8B2C9A}"/>
              </a:ext>
            </a:extLst>
          </p:cNvPr>
          <p:cNvSpPr>
            <a:spLocks noGrp="1"/>
          </p:cNvSpPr>
          <p:nvPr>
            <p:ph type="dt" sz="half" idx="2"/>
          </p:nvPr>
        </p:nvSpPr>
        <p:spPr>
          <a:xfrm rot="5400000">
            <a:off x="10595991" y="5074920"/>
            <a:ext cx="2647667" cy="365125"/>
          </a:xfrm>
          <a:prstGeom prst="rect">
            <a:avLst/>
          </a:prstGeom>
        </p:spPr>
        <p:txBody>
          <a:bodyPr rtlCol="0" anchor="ctr"/>
          <a:lstStyle>
            <a:lvl1pPr>
              <a:defRPr sz="900" b="1" spc="400" baseline="0">
                <a:solidFill>
                  <a:schemeClr val="bg1"/>
                </a:solidFill>
                <a:latin typeface="Century Gothic" panose="020B0502020202020204" pitchFamily="34" charset="0"/>
              </a:defRPr>
            </a:lvl1pPr>
          </a:lstStyle>
          <a:p>
            <a:pPr>
              <a:defRPr/>
            </a:pPr>
            <a:r>
              <a:rPr lang="pl-PL" cap="all"/>
              <a:t>21 maja 20XX</a:t>
            </a:r>
            <a:endParaRPr lang="pl-PL" cap="all" dirty="0"/>
          </a:p>
        </p:txBody>
      </p:sp>
    </p:spTree>
    <p:extLst>
      <p:ext uri="{BB962C8B-B14F-4D97-AF65-F5344CB8AC3E}">
        <p14:creationId xmlns:p14="http://schemas.microsoft.com/office/powerpoint/2010/main" val="73389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ytuł">
    <p:bg>
      <p:bgPr>
        <a:solidFill>
          <a:schemeClr val="accent1"/>
        </a:solidFill>
        <a:effectLst/>
      </p:bgPr>
    </p:bg>
    <p:spTree>
      <p:nvGrpSpPr>
        <p:cNvPr id="1" name=""/>
        <p:cNvGrpSpPr/>
        <p:nvPr/>
      </p:nvGrpSpPr>
      <p:grpSpPr>
        <a:xfrm>
          <a:off x="0" y="0"/>
          <a:ext cx="0" cy="0"/>
          <a:chOff x="0" y="0"/>
          <a:chExt cx="0" cy="0"/>
        </a:xfrm>
      </p:grpSpPr>
      <p:pic>
        <p:nvPicPr>
          <p:cNvPr id="5" name="Grafika 4">
            <a:extLst>
              <a:ext uri="{FF2B5EF4-FFF2-40B4-BE49-F238E27FC236}">
                <a16:creationId xmlns:a16="http://schemas.microsoft.com/office/drawing/2014/main" id="{C7F6B47B-FE57-44F5-B5A8-26DF978ABF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ytuł 1">
            <a:extLst>
              <a:ext uri="{FF2B5EF4-FFF2-40B4-BE49-F238E27FC236}">
                <a16:creationId xmlns:a16="http://schemas.microsoft.com/office/drawing/2014/main" id="{0F9444BC-BA6E-47AE-9F54-D7B7A498323F}"/>
              </a:ext>
            </a:extLst>
          </p:cNvPr>
          <p:cNvSpPr>
            <a:spLocks noGrp="1"/>
          </p:cNvSpPr>
          <p:nvPr>
            <p:ph type="title" hasCustomPrompt="1"/>
          </p:nvPr>
        </p:nvSpPr>
        <p:spPr>
          <a:xfrm>
            <a:off x="825674" y="1327759"/>
            <a:ext cx="4989628" cy="1929505"/>
          </a:xfrm>
          <a:prstGeom prst="rect">
            <a:avLst/>
          </a:prstGeom>
        </p:spPr>
        <p:txBody>
          <a:bodyPr rtlCol="0" anchor="b"/>
          <a:lstStyle>
            <a:lvl1pPr>
              <a:defRPr sz="4800" b="1" cap="all" spc="400" baseline="0">
                <a:solidFill>
                  <a:schemeClr val="accent6"/>
                </a:solidFill>
                <a:latin typeface="Century Gothic" panose="020B0502020202020204" pitchFamily="34" charset="0"/>
              </a:defRPr>
            </a:lvl1pPr>
          </a:lstStyle>
          <a:p>
            <a:pPr rtl="0"/>
            <a:r>
              <a:rPr lang="pl-PL" noProof="0" dirty="0"/>
              <a:t>Kliknij, aby dodać tytuł</a:t>
            </a:r>
          </a:p>
        </p:txBody>
      </p:sp>
      <p:sp>
        <p:nvSpPr>
          <p:cNvPr id="14" name="Tekst — symbol zastępczy 13">
            <a:extLst>
              <a:ext uri="{FF2B5EF4-FFF2-40B4-BE49-F238E27FC236}">
                <a16:creationId xmlns:a16="http://schemas.microsoft.com/office/drawing/2014/main" id="{36ACD8B9-402D-4E40-BE1F-410604448141}"/>
              </a:ext>
            </a:extLst>
          </p:cNvPr>
          <p:cNvSpPr>
            <a:spLocks noGrp="1"/>
          </p:cNvSpPr>
          <p:nvPr>
            <p:ph type="body" sz="quarter" idx="12" hasCustomPrompt="1"/>
          </p:nvPr>
        </p:nvSpPr>
        <p:spPr>
          <a:xfrm>
            <a:off x="838934" y="3257264"/>
            <a:ext cx="4989628" cy="816022"/>
          </a:xfrm>
          <a:prstGeom prst="rect">
            <a:avLst/>
          </a:prstGeom>
        </p:spPr>
        <p:txBody>
          <a:bodyPr rtlCol="0">
            <a:normAutofit/>
          </a:bodyPr>
          <a:lstStyle>
            <a:lvl1pPr marL="0" indent="0" algn="l">
              <a:buNone/>
              <a:defRPr sz="1800" i="0">
                <a:solidFill>
                  <a:schemeClr val="bg1"/>
                </a:solidFill>
                <a:latin typeface="Calibri Light" panose="020F0302020204030204" pitchFamily="34" charset="0"/>
              </a:defRPr>
            </a:lvl1pPr>
          </a:lstStyle>
          <a:p>
            <a:pPr lvl="0" rtl="0"/>
            <a:r>
              <a:rPr lang="pl-PL" noProof="0" dirty="0"/>
              <a:t>Kliknij, aby dodać podtytuł</a:t>
            </a:r>
          </a:p>
        </p:txBody>
      </p:sp>
    </p:spTree>
    <p:extLst>
      <p:ext uri="{BB962C8B-B14F-4D97-AF65-F5344CB8AC3E}">
        <p14:creationId xmlns:p14="http://schemas.microsoft.com/office/powerpoint/2010/main" val="322464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inansowanie">
    <p:spTree>
      <p:nvGrpSpPr>
        <p:cNvPr id="1" name=""/>
        <p:cNvGrpSpPr/>
        <p:nvPr/>
      </p:nvGrpSpPr>
      <p:grpSpPr>
        <a:xfrm>
          <a:off x="0" y="0"/>
          <a:ext cx="0" cy="0"/>
          <a:chOff x="0" y="0"/>
          <a:chExt cx="0" cy="0"/>
        </a:xfrm>
      </p:grpSpPr>
      <p:pic>
        <p:nvPicPr>
          <p:cNvPr id="50" name="Grafika 49">
            <a:extLst>
              <a:ext uri="{FF2B5EF4-FFF2-40B4-BE49-F238E27FC236}">
                <a16:creationId xmlns:a16="http://schemas.microsoft.com/office/drawing/2014/main" id="{17DE9787-F8D7-4BBC-B3C0-144EEF4730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ytuł 1">
            <a:extLst>
              <a:ext uri="{FF2B5EF4-FFF2-40B4-BE49-F238E27FC236}">
                <a16:creationId xmlns:a16="http://schemas.microsoft.com/office/drawing/2014/main" id="{CB7F666A-7AF7-4FC6-99DD-E06ED83C2E88}"/>
              </a:ext>
            </a:extLst>
          </p:cNvPr>
          <p:cNvSpPr>
            <a:spLocks noGrp="1"/>
          </p:cNvSpPr>
          <p:nvPr>
            <p:ph type="title" hasCustomPrompt="1"/>
          </p:nvPr>
        </p:nvSpPr>
        <p:spPr>
          <a:xfrm>
            <a:off x="3131507" y="412356"/>
            <a:ext cx="5561556" cy="567670"/>
          </a:xfrm>
          <a:prstGeom prst="rect">
            <a:avLst/>
          </a:prstGeom>
        </p:spPr>
        <p:txBody>
          <a:bodyPr rtlCol="0"/>
          <a:lstStyle>
            <a:lvl1pPr algn="ctr">
              <a:defRPr sz="2800" b="1" cap="all" spc="400" baseline="0">
                <a:solidFill>
                  <a:schemeClr val="bg1"/>
                </a:solidFill>
                <a:latin typeface="Century Gothic" panose="020B0502020202020204" pitchFamily="34" charset="0"/>
              </a:defRPr>
            </a:lvl1pPr>
          </a:lstStyle>
          <a:p>
            <a:pPr rtl="0"/>
            <a:r>
              <a:rPr lang="pl-PL" noProof="0" dirty="0"/>
              <a:t>Kliknij, aby dodać tytuł</a:t>
            </a:r>
          </a:p>
        </p:txBody>
      </p:sp>
      <p:sp>
        <p:nvSpPr>
          <p:cNvPr id="45" name="Tekst — symbol zastępczy 10">
            <a:extLst>
              <a:ext uri="{FF2B5EF4-FFF2-40B4-BE49-F238E27FC236}">
                <a16:creationId xmlns:a16="http://schemas.microsoft.com/office/drawing/2014/main" id="{F2A51B67-A536-47ED-9C35-D2A4CF043420}"/>
              </a:ext>
            </a:extLst>
          </p:cNvPr>
          <p:cNvSpPr>
            <a:spLocks noGrp="1"/>
          </p:cNvSpPr>
          <p:nvPr>
            <p:ph type="body" sz="quarter" idx="21" hasCustomPrompt="1"/>
          </p:nvPr>
        </p:nvSpPr>
        <p:spPr>
          <a:xfrm>
            <a:off x="930273" y="2216292"/>
            <a:ext cx="1611892" cy="1151632"/>
          </a:xfrm>
          <a:prstGeom prst="rect">
            <a:avLst/>
          </a:prstGeom>
        </p:spPr>
        <p:txBody>
          <a:bodyPr rtlCol="0" anchor="ctr"/>
          <a:lstStyle>
            <a:lvl1pPr marL="0" indent="0" algn="ctr">
              <a:lnSpc>
                <a:spcPct val="100000"/>
              </a:lnSpc>
              <a:spcBef>
                <a:spcPts val="0"/>
              </a:spcBef>
              <a:spcAft>
                <a:spcPts val="0"/>
              </a:spcAft>
              <a:buNone/>
              <a:defRPr sz="4000" b="1" cap="all" spc="400" baseline="0">
                <a:solidFill>
                  <a:schemeClr val="accent5"/>
                </a:solidFill>
                <a:latin typeface="Century Gothic" panose="020B0502020202020204" pitchFamily="34" charset="0"/>
              </a:defRPr>
            </a:lvl1pPr>
          </a:lstStyle>
          <a:p>
            <a:pPr lvl="0" rtl="0"/>
            <a:r>
              <a:rPr lang="pl-PL" noProof="0" dirty="0"/>
              <a:t>Dodaj tytuł</a:t>
            </a:r>
          </a:p>
        </p:txBody>
      </p:sp>
      <p:sp>
        <p:nvSpPr>
          <p:cNvPr id="49" name="Tekst — symbol zastępczy 10">
            <a:extLst>
              <a:ext uri="{FF2B5EF4-FFF2-40B4-BE49-F238E27FC236}">
                <a16:creationId xmlns:a16="http://schemas.microsoft.com/office/drawing/2014/main" id="{22B9C39F-D011-4AC3-A4D5-F61A1CB3650B}"/>
              </a:ext>
            </a:extLst>
          </p:cNvPr>
          <p:cNvSpPr>
            <a:spLocks noGrp="1"/>
          </p:cNvSpPr>
          <p:nvPr>
            <p:ph type="body" sz="quarter" idx="22" hasCustomPrompt="1"/>
          </p:nvPr>
        </p:nvSpPr>
        <p:spPr>
          <a:xfrm>
            <a:off x="3613801" y="2216293"/>
            <a:ext cx="1611892" cy="1151632"/>
          </a:xfrm>
          <a:prstGeom prst="rect">
            <a:avLst/>
          </a:prstGeom>
        </p:spPr>
        <p:txBody>
          <a:bodyPr rtlCol="0" anchor="ctr"/>
          <a:lstStyle>
            <a:lvl1pPr marL="0" indent="0" algn="ctr">
              <a:lnSpc>
                <a:spcPct val="100000"/>
              </a:lnSpc>
              <a:spcBef>
                <a:spcPts val="0"/>
              </a:spcBef>
              <a:buNone/>
              <a:defRPr sz="4000" b="1" cap="all" spc="400" baseline="0">
                <a:solidFill>
                  <a:schemeClr val="accent6">
                    <a:lumMod val="75000"/>
                  </a:schemeClr>
                </a:solidFill>
                <a:latin typeface="Century Gothic" panose="020B0502020202020204" pitchFamily="34" charset="0"/>
              </a:defRPr>
            </a:lvl1pPr>
          </a:lstStyle>
          <a:p>
            <a:pPr lvl="0" rtl="0"/>
            <a:r>
              <a:rPr lang="pl-PL" noProof="0" dirty="0"/>
              <a:t>Dodaj tytuł</a:t>
            </a:r>
          </a:p>
        </p:txBody>
      </p:sp>
      <p:sp>
        <p:nvSpPr>
          <p:cNvPr id="47" name="Tekst — symbol zastępczy 10">
            <a:extLst>
              <a:ext uri="{FF2B5EF4-FFF2-40B4-BE49-F238E27FC236}">
                <a16:creationId xmlns:a16="http://schemas.microsoft.com/office/drawing/2014/main" id="{4ACDF114-02BD-4A37-9BE7-AA8094B7CD20}"/>
              </a:ext>
            </a:extLst>
          </p:cNvPr>
          <p:cNvSpPr>
            <a:spLocks noGrp="1"/>
          </p:cNvSpPr>
          <p:nvPr>
            <p:ph type="body" sz="quarter" idx="23" hasCustomPrompt="1"/>
          </p:nvPr>
        </p:nvSpPr>
        <p:spPr>
          <a:xfrm>
            <a:off x="6297329" y="2216293"/>
            <a:ext cx="1611892" cy="1151632"/>
          </a:xfrm>
          <a:prstGeom prst="rect">
            <a:avLst/>
          </a:prstGeom>
        </p:spPr>
        <p:txBody>
          <a:bodyPr rtlCol="0" anchor="ctr"/>
          <a:lstStyle>
            <a:lvl1pPr marL="0" indent="0" algn="ctr">
              <a:lnSpc>
                <a:spcPct val="100000"/>
              </a:lnSpc>
              <a:spcBef>
                <a:spcPts val="0"/>
              </a:spcBef>
              <a:buNone/>
              <a:defRPr sz="4000" b="1" cap="all" spc="400" baseline="0">
                <a:solidFill>
                  <a:schemeClr val="accent1">
                    <a:lumMod val="50000"/>
                    <a:lumOff val="50000"/>
                  </a:schemeClr>
                </a:solidFill>
                <a:latin typeface="Century Gothic" panose="020B0502020202020204" pitchFamily="34" charset="0"/>
              </a:defRPr>
            </a:lvl1pPr>
          </a:lstStyle>
          <a:p>
            <a:pPr lvl="0" rtl="0"/>
            <a:r>
              <a:rPr lang="pl-PL" noProof="0" dirty="0"/>
              <a:t>Dodaj tytuł</a:t>
            </a:r>
          </a:p>
        </p:txBody>
      </p:sp>
      <p:sp>
        <p:nvSpPr>
          <p:cNvPr id="48" name="Tekst — symbol zastępczy 10">
            <a:extLst>
              <a:ext uri="{FF2B5EF4-FFF2-40B4-BE49-F238E27FC236}">
                <a16:creationId xmlns:a16="http://schemas.microsoft.com/office/drawing/2014/main" id="{E3852728-C736-414F-BEC0-31AB3A704D1D}"/>
              </a:ext>
            </a:extLst>
          </p:cNvPr>
          <p:cNvSpPr>
            <a:spLocks noGrp="1"/>
          </p:cNvSpPr>
          <p:nvPr>
            <p:ph type="body" sz="quarter" idx="24" hasCustomPrompt="1"/>
          </p:nvPr>
        </p:nvSpPr>
        <p:spPr>
          <a:xfrm>
            <a:off x="8980856" y="2216293"/>
            <a:ext cx="1611892" cy="1151632"/>
          </a:xfrm>
          <a:prstGeom prst="rect">
            <a:avLst/>
          </a:prstGeom>
        </p:spPr>
        <p:txBody>
          <a:bodyPr rtlCol="0" anchor="ctr"/>
          <a:lstStyle>
            <a:lvl1pPr marL="0" indent="0" algn="ctr">
              <a:lnSpc>
                <a:spcPct val="100000"/>
              </a:lnSpc>
              <a:spcBef>
                <a:spcPts val="0"/>
              </a:spcBef>
              <a:buNone/>
              <a:defRPr sz="4000" b="1" cap="all" spc="400" baseline="0">
                <a:solidFill>
                  <a:schemeClr val="accent3"/>
                </a:solidFill>
                <a:latin typeface="Century Gothic" panose="020B0502020202020204" pitchFamily="34" charset="0"/>
              </a:defRPr>
            </a:lvl1pPr>
          </a:lstStyle>
          <a:p>
            <a:pPr lvl="0" rtl="0"/>
            <a:r>
              <a:rPr lang="pl-PL" noProof="0" dirty="0"/>
              <a:t>Dodaj tytuł</a:t>
            </a:r>
          </a:p>
        </p:txBody>
      </p:sp>
      <p:sp>
        <p:nvSpPr>
          <p:cNvPr id="37" name="Tekst — symbol zastępczy 14">
            <a:extLst>
              <a:ext uri="{FF2B5EF4-FFF2-40B4-BE49-F238E27FC236}">
                <a16:creationId xmlns:a16="http://schemas.microsoft.com/office/drawing/2014/main" id="{6B731840-A0DA-423D-9AD1-D542C17BA99A}"/>
              </a:ext>
            </a:extLst>
          </p:cNvPr>
          <p:cNvSpPr>
            <a:spLocks noGrp="1"/>
          </p:cNvSpPr>
          <p:nvPr>
            <p:ph type="body" sz="quarter" idx="12" hasCustomPrompt="1"/>
          </p:nvPr>
        </p:nvSpPr>
        <p:spPr>
          <a:xfrm>
            <a:off x="545026" y="3927568"/>
            <a:ext cx="2382386" cy="613702"/>
          </a:xfrm>
          <a:prstGeom prst="rect">
            <a:avLst/>
          </a:prstGeom>
        </p:spPr>
        <p:txBody>
          <a:bodyPr rtlCol="0" anchor="b"/>
          <a:lstStyle>
            <a:lvl1pPr marL="0" indent="0" algn="ctr">
              <a:lnSpc>
                <a:spcPct val="100000"/>
              </a:lnSpc>
              <a:spcBef>
                <a:spcPts val="0"/>
              </a:spcBef>
              <a:spcAft>
                <a:spcPts val="0"/>
              </a:spcAft>
              <a:buNone/>
              <a:defRPr sz="1600" b="1" cap="none" spc="200" baseline="0">
                <a:solidFill>
                  <a:schemeClr val="accent5"/>
                </a:solidFill>
                <a:latin typeface="Century Gothic" panose="020B0502020202020204" pitchFamily="34" charset="0"/>
              </a:defRPr>
            </a:lvl1pPr>
          </a:lstStyle>
          <a:p>
            <a:pPr lvl="0" rtl="0"/>
            <a:r>
              <a:rPr lang="pl-PL" noProof="0" dirty="0"/>
              <a:t>Kliknij, aby dodać tytuł</a:t>
            </a:r>
          </a:p>
        </p:txBody>
      </p:sp>
      <p:sp>
        <p:nvSpPr>
          <p:cNvPr id="38" name="Tekst — symbol zastępczy 14">
            <a:extLst>
              <a:ext uri="{FF2B5EF4-FFF2-40B4-BE49-F238E27FC236}">
                <a16:creationId xmlns:a16="http://schemas.microsoft.com/office/drawing/2014/main" id="{1E47A2D3-1E75-488B-A7B8-CB951C8CFBF3}"/>
              </a:ext>
            </a:extLst>
          </p:cNvPr>
          <p:cNvSpPr>
            <a:spLocks noGrp="1"/>
          </p:cNvSpPr>
          <p:nvPr>
            <p:ph type="body" sz="quarter" idx="13" hasCustomPrompt="1"/>
          </p:nvPr>
        </p:nvSpPr>
        <p:spPr>
          <a:xfrm>
            <a:off x="545026" y="4519311"/>
            <a:ext cx="2382386" cy="857935"/>
          </a:xfrm>
          <a:prstGeom prst="rect">
            <a:avLst/>
          </a:prstGeom>
        </p:spPr>
        <p:txBody>
          <a:bodyPr rtlCol="0"/>
          <a:lstStyle>
            <a:lvl1pPr marL="0" indent="0" algn="ctr">
              <a:lnSpc>
                <a:spcPct val="125000"/>
              </a:lnSpc>
              <a:spcBef>
                <a:spcPts val="0"/>
              </a:spcBef>
              <a:buNone/>
              <a:defRPr sz="1200" cap="none" spc="0" baseline="0">
                <a:solidFill>
                  <a:schemeClr val="bg1"/>
                </a:solidFill>
                <a:latin typeface="Calibri Light" panose="020F0302020204030204" pitchFamily="34" charset="0"/>
              </a:defRPr>
            </a:lvl1pPr>
          </a:lstStyle>
          <a:p>
            <a:pPr lvl="0" rtl="0"/>
            <a:r>
              <a:rPr lang="pl-PL" noProof="0"/>
              <a:t>Kliknij, aby dodać tekst</a:t>
            </a:r>
          </a:p>
        </p:txBody>
      </p:sp>
      <p:sp>
        <p:nvSpPr>
          <p:cNvPr id="39" name="Tekst — symbol zastępczy 14">
            <a:extLst>
              <a:ext uri="{FF2B5EF4-FFF2-40B4-BE49-F238E27FC236}">
                <a16:creationId xmlns:a16="http://schemas.microsoft.com/office/drawing/2014/main" id="{2D6ADA9B-155A-4D54-8FCB-993ADEDA7934}"/>
              </a:ext>
            </a:extLst>
          </p:cNvPr>
          <p:cNvSpPr>
            <a:spLocks noGrp="1"/>
          </p:cNvSpPr>
          <p:nvPr>
            <p:ph type="body" sz="quarter" idx="15" hasCustomPrompt="1"/>
          </p:nvPr>
        </p:nvSpPr>
        <p:spPr>
          <a:xfrm>
            <a:off x="3228554" y="3927568"/>
            <a:ext cx="2382386" cy="613702"/>
          </a:xfrm>
          <a:prstGeom prst="rect">
            <a:avLst/>
          </a:prstGeom>
        </p:spPr>
        <p:txBody>
          <a:bodyPr rtlCol="0" anchor="b"/>
          <a:lstStyle>
            <a:lvl1pPr marL="0" indent="0" algn="ctr">
              <a:lnSpc>
                <a:spcPct val="100000"/>
              </a:lnSpc>
              <a:spcBef>
                <a:spcPts val="0"/>
              </a:spcBef>
              <a:spcAft>
                <a:spcPts val="0"/>
              </a:spcAft>
              <a:buNone/>
              <a:defRPr sz="1600" b="1" cap="none" spc="200" baseline="0">
                <a:solidFill>
                  <a:schemeClr val="accent6">
                    <a:lumMod val="75000"/>
                  </a:schemeClr>
                </a:solidFill>
                <a:latin typeface="Century Gothic" panose="020B0502020202020204" pitchFamily="34" charset="0"/>
              </a:defRPr>
            </a:lvl1pPr>
          </a:lstStyle>
          <a:p>
            <a:pPr lvl="0" rtl="0"/>
            <a:r>
              <a:rPr lang="pl-PL" noProof="0" dirty="0"/>
              <a:t>Kliknij, aby dodać tytuł</a:t>
            </a:r>
          </a:p>
        </p:txBody>
      </p:sp>
      <p:sp>
        <p:nvSpPr>
          <p:cNvPr id="40" name="Tekst — symbol zastępczy 14">
            <a:extLst>
              <a:ext uri="{FF2B5EF4-FFF2-40B4-BE49-F238E27FC236}">
                <a16:creationId xmlns:a16="http://schemas.microsoft.com/office/drawing/2014/main" id="{EF3CF6C8-7D4D-4E50-B616-0431BD4830E4}"/>
              </a:ext>
            </a:extLst>
          </p:cNvPr>
          <p:cNvSpPr>
            <a:spLocks noGrp="1"/>
          </p:cNvSpPr>
          <p:nvPr>
            <p:ph type="body" sz="quarter" idx="16" hasCustomPrompt="1"/>
          </p:nvPr>
        </p:nvSpPr>
        <p:spPr>
          <a:xfrm>
            <a:off x="3228554" y="4519311"/>
            <a:ext cx="2382386" cy="857935"/>
          </a:xfrm>
          <a:prstGeom prst="rect">
            <a:avLst/>
          </a:prstGeom>
        </p:spPr>
        <p:txBody>
          <a:bodyPr rtlCol="0"/>
          <a:lstStyle>
            <a:lvl1pPr marL="0" indent="0" algn="ctr">
              <a:lnSpc>
                <a:spcPct val="125000"/>
              </a:lnSpc>
              <a:spcBef>
                <a:spcPts val="0"/>
              </a:spcBef>
              <a:buNone/>
              <a:defRPr sz="1200" cap="none" spc="0" baseline="0">
                <a:solidFill>
                  <a:schemeClr val="bg1"/>
                </a:solidFill>
                <a:latin typeface="Calibri Light" panose="020F0302020204030204" pitchFamily="34" charset="0"/>
              </a:defRPr>
            </a:lvl1pPr>
          </a:lstStyle>
          <a:p>
            <a:pPr lvl="0" rtl="0"/>
            <a:r>
              <a:rPr lang="pl-PL" noProof="0"/>
              <a:t>Kliknij, aby dodać tekst</a:t>
            </a:r>
          </a:p>
        </p:txBody>
      </p:sp>
      <p:sp>
        <p:nvSpPr>
          <p:cNvPr id="41" name="Tekst — symbol zastępczy 14">
            <a:extLst>
              <a:ext uri="{FF2B5EF4-FFF2-40B4-BE49-F238E27FC236}">
                <a16:creationId xmlns:a16="http://schemas.microsoft.com/office/drawing/2014/main" id="{1CDF49FC-54E3-44AE-A97C-193A25AD6CB3}"/>
              </a:ext>
            </a:extLst>
          </p:cNvPr>
          <p:cNvSpPr>
            <a:spLocks noGrp="1"/>
          </p:cNvSpPr>
          <p:nvPr>
            <p:ph type="body" sz="quarter" idx="17" hasCustomPrompt="1"/>
          </p:nvPr>
        </p:nvSpPr>
        <p:spPr>
          <a:xfrm>
            <a:off x="5912082" y="3927568"/>
            <a:ext cx="2382386" cy="613702"/>
          </a:xfrm>
          <a:prstGeom prst="rect">
            <a:avLst/>
          </a:prstGeom>
        </p:spPr>
        <p:txBody>
          <a:bodyPr rtlCol="0" anchor="b"/>
          <a:lstStyle>
            <a:lvl1pPr marL="0" indent="0" algn="ctr">
              <a:lnSpc>
                <a:spcPct val="100000"/>
              </a:lnSpc>
              <a:spcBef>
                <a:spcPts val="0"/>
              </a:spcBef>
              <a:spcAft>
                <a:spcPts val="0"/>
              </a:spcAft>
              <a:buNone/>
              <a:defRPr sz="1600" b="1" cap="none" spc="200" baseline="0">
                <a:solidFill>
                  <a:schemeClr val="accent1">
                    <a:lumMod val="50000"/>
                    <a:lumOff val="50000"/>
                  </a:schemeClr>
                </a:solidFill>
                <a:latin typeface="Century Gothic" panose="020B0502020202020204" pitchFamily="34" charset="0"/>
              </a:defRPr>
            </a:lvl1pPr>
          </a:lstStyle>
          <a:p>
            <a:pPr lvl="0" rtl="0"/>
            <a:r>
              <a:rPr lang="pl-PL" noProof="0" dirty="0"/>
              <a:t>Kliknij, aby dodać tytuł</a:t>
            </a:r>
          </a:p>
        </p:txBody>
      </p:sp>
      <p:sp>
        <p:nvSpPr>
          <p:cNvPr id="42" name="Tekst — symbol zastępczy 14">
            <a:extLst>
              <a:ext uri="{FF2B5EF4-FFF2-40B4-BE49-F238E27FC236}">
                <a16:creationId xmlns:a16="http://schemas.microsoft.com/office/drawing/2014/main" id="{742DE5D9-5D04-4F7F-9F34-704818185832}"/>
              </a:ext>
            </a:extLst>
          </p:cNvPr>
          <p:cNvSpPr>
            <a:spLocks noGrp="1"/>
          </p:cNvSpPr>
          <p:nvPr>
            <p:ph type="body" sz="quarter" idx="18" hasCustomPrompt="1"/>
          </p:nvPr>
        </p:nvSpPr>
        <p:spPr>
          <a:xfrm>
            <a:off x="5912082" y="4519311"/>
            <a:ext cx="2382386" cy="857935"/>
          </a:xfrm>
          <a:prstGeom prst="rect">
            <a:avLst/>
          </a:prstGeom>
        </p:spPr>
        <p:txBody>
          <a:bodyPr rtlCol="0"/>
          <a:lstStyle>
            <a:lvl1pPr marL="0" indent="0" algn="ctr">
              <a:lnSpc>
                <a:spcPct val="125000"/>
              </a:lnSpc>
              <a:spcBef>
                <a:spcPts val="0"/>
              </a:spcBef>
              <a:buNone/>
              <a:defRPr sz="1200" cap="none" spc="0" baseline="0">
                <a:solidFill>
                  <a:schemeClr val="bg1"/>
                </a:solidFill>
                <a:latin typeface="Calibri Light" panose="020F0302020204030204" pitchFamily="34" charset="0"/>
              </a:defRPr>
            </a:lvl1pPr>
          </a:lstStyle>
          <a:p>
            <a:pPr lvl="0" rtl="0"/>
            <a:r>
              <a:rPr lang="pl-PL" noProof="0"/>
              <a:t>Kliknij, aby dodać tekst</a:t>
            </a:r>
          </a:p>
        </p:txBody>
      </p:sp>
      <p:sp>
        <p:nvSpPr>
          <p:cNvPr id="43" name="Tekst — symbol zastępczy 14">
            <a:extLst>
              <a:ext uri="{FF2B5EF4-FFF2-40B4-BE49-F238E27FC236}">
                <a16:creationId xmlns:a16="http://schemas.microsoft.com/office/drawing/2014/main" id="{5F0B8140-B940-4531-9562-8D79015D9413}"/>
              </a:ext>
            </a:extLst>
          </p:cNvPr>
          <p:cNvSpPr>
            <a:spLocks noGrp="1"/>
          </p:cNvSpPr>
          <p:nvPr>
            <p:ph type="body" sz="quarter" idx="19" hasCustomPrompt="1"/>
          </p:nvPr>
        </p:nvSpPr>
        <p:spPr>
          <a:xfrm>
            <a:off x="8595609" y="3927568"/>
            <a:ext cx="2382386" cy="613702"/>
          </a:xfrm>
          <a:prstGeom prst="rect">
            <a:avLst/>
          </a:prstGeom>
        </p:spPr>
        <p:txBody>
          <a:bodyPr rtlCol="0" anchor="b"/>
          <a:lstStyle>
            <a:lvl1pPr marL="0" indent="0" algn="ctr">
              <a:lnSpc>
                <a:spcPct val="100000"/>
              </a:lnSpc>
              <a:spcBef>
                <a:spcPts val="0"/>
              </a:spcBef>
              <a:spcAft>
                <a:spcPts val="0"/>
              </a:spcAft>
              <a:buNone/>
              <a:defRPr sz="1600" b="1" cap="none" spc="200" baseline="0">
                <a:solidFill>
                  <a:schemeClr val="accent3"/>
                </a:solidFill>
                <a:latin typeface="Century Gothic" panose="020B0502020202020204" pitchFamily="34" charset="0"/>
              </a:defRPr>
            </a:lvl1pPr>
          </a:lstStyle>
          <a:p>
            <a:pPr lvl="0" rtl="0"/>
            <a:r>
              <a:rPr lang="pl-PL" noProof="0" dirty="0"/>
              <a:t>Kliknij, aby dodać tytuł</a:t>
            </a:r>
          </a:p>
        </p:txBody>
      </p:sp>
      <p:sp>
        <p:nvSpPr>
          <p:cNvPr id="44" name="Tekst — symbol zastępczy 14">
            <a:extLst>
              <a:ext uri="{FF2B5EF4-FFF2-40B4-BE49-F238E27FC236}">
                <a16:creationId xmlns:a16="http://schemas.microsoft.com/office/drawing/2014/main" id="{849CC034-065E-48F0-985D-B80C15200238}"/>
              </a:ext>
            </a:extLst>
          </p:cNvPr>
          <p:cNvSpPr>
            <a:spLocks noGrp="1"/>
          </p:cNvSpPr>
          <p:nvPr>
            <p:ph type="body" sz="quarter" idx="20" hasCustomPrompt="1"/>
          </p:nvPr>
        </p:nvSpPr>
        <p:spPr>
          <a:xfrm>
            <a:off x="8595609" y="4519311"/>
            <a:ext cx="2382386" cy="857935"/>
          </a:xfrm>
          <a:prstGeom prst="rect">
            <a:avLst/>
          </a:prstGeom>
        </p:spPr>
        <p:txBody>
          <a:bodyPr rtlCol="0"/>
          <a:lstStyle>
            <a:lvl1pPr marL="0" indent="0" algn="ctr">
              <a:lnSpc>
                <a:spcPct val="125000"/>
              </a:lnSpc>
              <a:spcBef>
                <a:spcPts val="0"/>
              </a:spcBef>
              <a:buNone/>
              <a:defRPr sz="1200" cap="none" spc="0" baseline="0">
                <a:solidFill>
                  <a:schemeClr val="bg1"/>
                </a:solidFill>
                <a:latin typeface="Calibri Light" panose="020F0302020204030204" pitchFamily="34" charset="0"/>
              </a:defRPr>
            </a:lvl1pPr>
          </a:lstStyle>
          <a:p>
            <a:pPr lvl="0" rtl="0"/>
            <a:r>
              <a:rPr lang="pl-PL" noProof="0"/>
              <a:t>Kliknij, aby dodać tekst</a:t>
            </a:r>
          </a:p>
        </p:txBody>
      </p:sp>
      <p:sp>
        <p:nvSpPr>
          <p:cNvPr id="12" name="Stopka — symbol zastępczy 15">
            <a:extLst>
              <a:ext uri="{FF2B5EF4-FFF2-40B4-BE49-F238E27FC236}">
                <a16:creationId xmlns:a16="http://schemas.microsoft.com/office/drawing/2014/main" id="{8035ED58-36EB-4147-BCAF-919ADD4DD583}"/>
              </a:ext>
            </a:extLst>
          </p:cNvPr>
          <p:cNvSpPr>
            <a:spLocks noGrp="1"/>
          </p:cNvSpPr>
          <p:nvPr>
            <p:ph type="ftr" sz="quarter" idx="3"/>
          </p:nvPr>
        </p:nvSpPr>
        <p:spPr>
          <a:xfrm rot="5400000">
            <a:off x="10541127" y="1408176"/>
            <a:ext cx="2770499" cy="365125"/>
          </a:xfrm>
          <a:prstGeom prst="rect">
            <a:avLst/>
          </a:prstGeom>
        </p:spPr>
        <p:txBody>
          <a:bodyPr rtlCol="0" anchor="ctr"/>
          <a:lstStyle>
            <a:lvl1pPr algn="r">
              <a:defRPr sz="900" b="1" cap="all" spc="400" baseline="0">
                <a:solidFill>
                  <a:schemeClr val="bg1"/>
                </a:solidFill>
                <a:latin typeface="Century Gothic" panose="020B0502020202020204" pitchFamily="34" charset="0"/>
              </a:defRPr>
            </a:lvl1pPr>
          </a:lstStyle>
          <a:p>
            <a:r>
              <a:rPr lang="pl-PL"/>
              <a:t>TYTUŁ PREZENTACJI</a:t>
            </a:r>
            <a:endParaRPr lang="pl-PL" dirty="0"/>
          </a:p>
        </p:txBody>
      </p:sp>
      <p:sp>
        <p:nvSpPr>
          <p:cNvPr id="13" name="Numer slajdu — symbol zastępczy 16">
            <a:extLst>
              <a:ext uri="{FF2B5EF4-FFF2-40B4-BE49-F238E27FC236}">
                <a16:creationId xmlns:a16="http://schemas.microsoft.com/office/drawing/2014/main" id="{7D46932B-0FD6-4226-B251-4B8154612142}"/>
              </a:ext>
            </a:extLst>
          </p:cNvPr>
          <p:cNvSpPr>
            <a:spLocks noGrp="1"/>
          </p:cNvSpPr>
          <p:nvPr>
            <p:ph type="sldNum" sz="quarter" idx="4"/>
          </p:nvPr>
        </p:nvSpPr>
        <p:spPr>
          <a:xfrm>
            <a:off x="11519019" y="3164804"/>
            <a:ext cx="545911" cy="580029"/>
          </a:xfrm>
          <a:prstGeom prst="rect">
            <a:avLst/>
          </a:prstGeom>
        </p:spPr>
        <p:txBody>
          <a:bodyPr rtlCol="0" anchor="ctr"/>
          <a:lstStyle>
            <a:lvl1pPr algn="r">
              <a:defRPr sz="1600">
                <a:solidFill>
                  <a:schemeClr val="accent6"/>
                </a:solidFill>
                <a:latin typeface="Calibri Light" panose="020F0302020204030204" pitchFamily="34" charset="0"/>
              </a:defRPr>
            </a:lvl1pPr>
          </a:lstStyle>
          <a:p>
            <a:pPr>
              <a:defRPr/>
            </a:pPr>
            <a:fld id="{8D1FC6F8-0BCD-47E9-9C64-690771D9C143}" type="slidenum">
              <a:rPr lang="pl-PL" noProof="0" smtClean="0"/>
              <a:pPr>
                <a:defRPr/>
              </a:pPr>
              <a:t>‹#›</a:t>
            </a:fld>
            <a:endParaRPr lang="pl-PL" noProof="0"/>
          </a:p>
        </p:txBody>
      </p:sp>
      <p:sp>
        <p:nvSpPr>
          <p:cNvPr id="14" name="Data — symbol zastępczy 14">
            <a:extLst>
              <a:ext uri="{FF2B5EF4-FFF2-40B4-BE49-F238E27FC236}">
                <a16:creationId xmlns:a16="http://schemas.microsoft.com/office/drawing/2014/main" id="{56763F7F-D8C0-4AC6-96D0-C445984C5CB1}"/>
              </a:ext>
            </a:extLst>
          </p:cNvPr>
          <p:cNvSpPr>
            <a:spLocks noGrp="1"/>
          </p:cNvSpPr>
          <p:nvPr>
            <p:ph type="dt" sz="half" idx="2"/>
          </p:nvPr>
        </p:nvSpPr>
        <p:spPr>
          <a:xfrm rot="5400000">
            <a:off x="10595991" y="5074920"/>
            <a:ext cx="2647667" cy="365125"/>
          </a:xfrm>
          <a:prstGeom prst="rect">
            <a:avLst/>
          </a:prstGeom>
        </p:spPr>
        <p:txBody>
          <a:bodyPr rtlCol="0" anchor="ctr"/>
          <a:lstStyle>
            <a:lvl1pPr>
              <a:defRPr sz="900" b="1" spc="400" baseline="0">
                <a:solidFill>
                  <a:schemeClr val="bg1"/>
                </a:solidFill>
                <a:latin typeface="Century Gothic" panose="020B0502020202020204" pitchFamily="34" charset="0"/>
              </a:defRPr>
            </a:lvl1pPr>
          </a:lstStyle>
          <a:p>
            <a:pPr>
              <a:defRPr/>
            </a:pPr>
            <a:r>
              <a:rPr lang="pl-PL" cap="all"/>
              <a:t>21 maja 20XX</a:t>
            </a:r>
            <a:endParaRPr lang="pl-PL" cap="all" dirty="0"/>
          </a:p>
        </p:txBody>
      </p:sp>
    </p:spTree>
    <p:extLst>
      <p:ext uri="{BB962C8B-B14F-4D97-AF65-F5344CB8AC3E}">
        <p14:creationId xmlns:p14="http://schemas.microsoft.com/office/powerpoint/2010/main" val="290859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FD2D-2140-EBDE-5F95-4777241B5D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9BCC5-B69B-CE09-69E2-855B9B60E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C0894-F307-05C4-13EF-DEC0D33BDE9D}"/>
              </a:ext>
            </a:extLst>
          </p:cNvPr>
          <p:cNvSpPr>
            <a:spLocks noGrp="1"/>
          </p:cNvSpPr>
          <p:nvPr>
            <p:ph type="dt" sz="half" idx="10"/>
          </p:nvPr>
        </p:nvSpPr>
        <p:spPr/>
        <p:txBody>
          <a:bodyPr/>
          <a:lstStyle/>
          <a:p>
            <a:fld id="{C764DE79-268F-4C1A-8933-263129D2AF90}" type="datetimeFigureOut">
              <a:rPr lang="en-US" smtClean="0"/>
              <a:t>5/20/2024</a:t>
            </a:fld>
            <a:endParaRPr lang="en-US" dirty="0"/>
          </a:p>
        </p:txBody>
      </p:sp>
      <p:sp>
        <p:nvSpPr>
          <p:cNvPr id="5" name="Footer Placeholder 4">
            <a:extLst>
              <a:ext uri="{FF2B5EF4-FFF2-40B4-BE49-F238E27FC236}">
                <a16:creationId xmlns:a16="http://schemas.microsoft.com/office/drawing/2014/main" id="{911DBEE4-92B6-6FAA-461C-130DFED7A9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9D6987-52EE-1513-B52B-874D709AC66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7744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2F66-F215-49BF-D266-22D7F6664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923808-6150-ECCB-C2E4-81EE0CAFF0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D12F17-A189-569E-8E90-E72C5ED18BFD}"/>
              </a:ext>
            </a:extLst>
          </p:cNvPr>
          <p:cNvSpPr>
            <a:spLocks noGrp="1"/>
          </p:cNvSpPr>
          <p:nvPr>
            <p:ph type="dt" sz="half" idx="10"/>
          </p:nvPr>
        </p:nvSpPr>
        <p:spPr/>
        <p:txBody>
          <a:bodyPr/>
          <a:lstStyle/>
          <a:p>
            <a:fld id="{C764DE79-268F-4C1A-8933-263129D2AF90}" type="datetimeFigureOut">
              <a:rPr lang="en-US" smtClean="0"/>
              <a:t>5/20/2024</a:t>
            </a:fld>
            <a:endParaRPr lang="en-US" dirty="0"/>
          </a:p>
        </p:txBody>
      </p:sp>
      <p:sp>
        <p:nvSpPr>
          <p:cNvPr id="5" name="Footer Placeholder 4">
            <a:extLst>
              <a:ext uri="{FF2B5EF4-FFF2-40B4-BE49-F238E27FC236}">
                <a16:creationId xmlns:a16="http://schemas.microsoft.com/office/drawing/2014/main" id="{DF9D4A0E-8C50-52AA-9BC8-6F4C0FFD40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DCB4B3-2BF1-F07D-8313-50174A7D1B7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5140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36347-0BBA-5D41-8568-F5F11C4DB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D12AB-2776-794C-7313-E85E310D12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AC0D1-FF71-8DE4-B292-ACAEF60908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67B60E-9BDC-8086-58AE-AFB23A923E87}"/>
              </a:ext>
            </a:extLst>
          </p:cNvPr>
          <p:cNvSpPr>
            <a:spLocks noGrp="1"/>
          </p:cNvSpPr>
          <p:nvPr>
            <p:ph type="dt" sz="half" idx="10"/>
          </p:nvPr>
        </p:nvSpPr>
        <p:spPr/>
        <p:txBody>
          <a:bodyPr/>
          <a:lstStyle/>
          <a:p>
            <a:fld id="{C764DE79-268F-4C1A-8933-263129D2AF90}" type="datetimeFigureOut">
              <a:rPr lang="en-US" smtClean="0"/>
              <a:t>5/20/2024</a:t>
            </a:fld>
            <a:endParaRPr lang="en-US" dirty="0"/>
          </a:p>
        </p:txBody>
      </p:sp>
      <p:sp>
        <p:nvSpPr>
          <p:cNvPr id="6" name="Footer Placeholder 5">
            <a:extLst>
              <a:ext uri="{FF2B5EF4-FFF2-40B4-BE49-F238E27FC236}">
                <a16:creationId xmlns:a16="http://schemas.microsoft.com/office/drawing/2014/main" id="{8558C3FF-7ED2-1157-977A-0146687294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FE8531-241C-8AF2-12B2-7B6E100C277D}"/>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33817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7699-F327-D33C-A557-9800EE8D53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36B082-E037-8C79-A4C9-F5EF56FD5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764E76-31C8-3ECC-DBC2-6BA5E1BB03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B41101-E6FD-47CC-1CB0-9E96BB65CA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DC286F-6030-81F5-24EE-F8C6B252EF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FF7274-B187-E18B-7440-D61BB2202355}"/>
              </a:ext>
            </a:extLst>
          </p:cNvPr>
          <p:cNvSpPr>
            <a:spLocks noGrp="1"/>
          </p:cNvSpPr>
          <p:nvPr>
            <p:ph type="dt" sz="half" idx="10"/>
          </p:nvPr>
        </p:nvSpPr>
        <p:spPr/>
        <p:txBody>
          <a:bodyPr/>
          <a:lstStyle/>
          <a:p>
            <a:fld id="{C764DE79-268F-4C1A-8933-263129D2AF90}" type="datetimeFigureOut">
              <a:rPr lang="en-US" smtClean="0"/>
              <a:t>5/20/2024</a:t>
            </a:fld>
            <a:endParaRPr lang="en-US" dirty="0"/>
          </a:p>
        </p:txBody>
      </p:sp>
      <p:sp>
        <p:nvSpPr>
          <p:cNvPr id="8" name="Footer Placeholder 7">
            <a:extLst>
              <a:ext uri="{FF2B5EF4-FFF2-40B4-BE49-F238E27FC236}">
                <a16:creationId xmlns:a16="http://schemas.microsoft.com/office/drawing/2014/main" id="{57EDF628-C63B-2013-435C-59D1393250C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E868A99-FC8F-615C-EC6D-07F313B81EA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0211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D07F-A175-6E16-5B65-D74976B2BB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837BB7-6FBF-C07C-7F76-45F3A659FCFA}"/>
              </a:ext>
            </a:extLst>
          </p:cNvPr>
          <p:cNvSpPr>
            <a:spLocks noGrp="1"/>
          </p:cNvSpPr>
          <p:nvPr>
            <p:ph type="dt" sz="half" idx="10"/>
          </p:nvPr>
        </p:nvSpPr>
        <p:spPr/>
        <p:txBody>
          <a:bodyPr/>
          <a:lstStyle/>
          <a:p>
            <a:fld id="{C764DE79-268F-4C1A-8933-263129D2AF90}" type="datetimeFigureOut">
              <a:rPr lang="en-US" smtClean="0"/>
              <a:t>5/20/2024</a:t>
            </a:fld>
            <a:endParaRPr lang="en-US" dirty="0"/>
          </a:p>
        </p:txBody>
      </p:sp>
      <p:sp>
        <p:nvSpPr>
          <p:cNvPr id="4" name="Footer Placeholder 3">
            <a:extLst>
              <a:ext uri="{FF2B5EF4-FFF2-40B4-BE49-F238E27FC236}">
                <a16:creationId xmlns:a16="http://schemas.microsoft.com/office/drawing/2014/main" id="{4825F159-BB79-6C3E-2CCA-B42D66BE054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EFD9FD0-04C6-D58C-EEDE-98F3DDCDF38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58636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003B45-5219-9308-31E2-A9D1B93FAB90}"/>
              </a:ext>
            </a:extLst>
          </p:cNvPr>
          <p:cNvSpPr>
            <a:spLocks noGrp="1"/>
          </p:cNvSpPr>
          <p:nvPr>
            <p:ph type="dt" sz="half" idx="10"/>
          </p:nvPr>
        </p:nvSpPr>
        <p:spPr/>
        <p:txBody>
          <a:bodyPr/>
          <a:lstStyle/>
          <a:p>
            <a:fld id="{C764DE79-268F-4C1A-8933-263129D2AF90}" type="datetimeFigureOut">
              <a:rPr lang="en-US" smtClean="0"/>
              <a:t>5/20/2024</a:t>
            </a:fld>
            <a:endParaRPr lang="en-US" dirty="0"/>
          </a:p>
        </p:txBody>
      </p:sp>
      <p:sp>
        <p:nvSpPr>
          <p:cNvPr id="3" name="Footer Placeholder 2">
            <a:extLst>
              <a:ext uri="{FF2B5EF4-FFF2-40B4-BE49-F238E27FC236}">
                <a16:creationId xmlns:a16="http://schemas.microsoft.com/office/drawing/2014/main" id="{AD3A6C94-3CB5-1260-6E29-B126AF9BA2A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11D8258-4E52-AF49-581E-0B813654482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9198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59C0-B57C-D83C-E66A-5131879A8A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C1D981-A158-92E2-F6C5-7A8EB575A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66A238-DF0A-7388-849F-8CE9FC176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6CED53-1B4D-B156-6094-9D926EAAB88A}"/>
              </a:ext>
            </a:extLst>
          </p:cNvPr>
          <p:cNvSpPr>
            <a:spLocks noGrp="1"/>
          </p:cNvSpPr>
          <p:nvPr>
            <p:ph type="dt" sz="half" idx="10"/>
          </p:nvPr>
        </p:nvSpPr>
        <p:spPr/>
        <p:txBody>
          <a:bodyPr/>
          <a:lstStyle/>
          <a:p>
            <a:fld id="{C764DE79-268F-4C1A-8933-263129D2AF90}" type="datetimeFigureOut">
              <a:rPr lang="en-US" smtClean="0"/>
              <a:t>5/20/2024</a:t>
            </a:fld>
            <a:endParaRPr lang="en-US" dirty="0"/>
          </a:p>
        </p:txBody>
      </p:sp>
      <p:sp>
        <p:nvSpPr>
          <p:cNvPr id="6" name="Footer Placeholder 5">
            <a:extLst>
              <a:ext uri="{FF2B5EF4-FFF2-40B4-BE49-F238E27FC236}">
                <a16:creationId xmlns:a16="http://schemas.microsoft.com/office/drawing/2014/main" id="{10947B70-8180-4F05-D2D8-785189798D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8C3750-ED30-5100-289E-C358110081E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2741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94D02-A1CF-94DE-FA72-0B17DE682A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3E7FEE-79E5-514B-5224-1345C36DB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91FB65E-2201-351F-7E2D-9CFD87D9D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D581DB-C46C-1B8B-513F-01857A8F866F}"/>
              </a:ext>
            </a:extLst>
          </p:cNvPr>
          <p:cNvSpPr>
            <a:spLocks noGrp="1"/>
          </p:cNvSpPr>
          <p:nvPr>
            <p:ph type="dt" sz="half" idx="10"/>
          </p:nvPr>
        </p:nvSpPr>
        <p:spPr/>
        <p:txBody>
          <a:bodyPr/>
          <a:lstStyle/>
          <a:p>
            <a:fld id="{C764DE79-268F-4C1A-8933-263129D2AF90}" type="datetimeFigureOut">
              <a:rPr lang="en-US" smtClean="0"/>
              <a:t>5/20/2024</a:t>
            </a:fld>
            <a:endParaRPr lang="en-US" dirty="0"/>
          </a:p>
        </p:txBody>
      </p:sp>
      <p:sp>
        <p:nvSpPr>
          <p:cNvPr id="6" name="Footer Placeholder 5">
            <a:extLst>
              <a:ext uri="{FF2B5EF4-FFF2-40B4-BE49-F238E27FC236}">
                <a16:creationId xmlns:a16="http://schemas.microsoft.com/office/drawing/2014/main" id="{435DCC07-F022-04E2-67FA-B38BF1BA71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58BCB6-1B60-6A16-2DFE-4967E037741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20920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5C37B-2075-9FB9-17BE-1F9F17DE2F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82CB3E-7852-61EB-BDB2-1F40939EF3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6E691-6EE4-1F18-51E2-024A2DBD7A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5/20/2024</a:t>
            </a:fld>
            <a:endParaRPr lang="en-US" dirty="0"/>
          </a:p>
        </p:txBody>
      </p:sp>
      <p:sp>
        <p:nvSpPr>
          <p:cNvPr id="5" name="Footer Placeholder 4">
            <a:extLst>
              <a:ext uri="{FF2B5EF4-FFF2-40B4-BE49-F238E27FC236}">
                <a16:creationId xmlns:a16="http://schemas.microsoft.com/office/drawing/2014/main" id="{2F786056-8F9C-FAA2-CAD1-C1D1A9F94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BBD89C6-2CD5-C7E0-C248-14A9EEB84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01547955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hyperlink" Target="https://freepngimg.com/png/47471-syringe-needle-download-free-image" TargetMode="Externa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hyperlink" Target="https://www.phgfoundation.org/publications/reports/algorithms-as-medical-devices/"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digital-strategy.ec.europa.eu/en/policies/regulatory-framework-ai"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efpia.eu/media/rm4kzdlx/the-pharmaceutical-industry-in-figures-2023.pdf" TargetMode="External"/><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microsoft.com/office/2007/relationships/hdphoto" Target="../media/hdphoto2.wdp"/><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6F4B-BB3E-62FD-C61B-FCE19D7D2719}"/>
              </a:ext>
            </a:extLst>
          </p:cNvPr>
          <p:cNvSpPr>
            <a:spLocks noGrp="1"/>
          </p:cNvSpPr>
          <p:nvPr>
            <p:ph type="ctrTitle"/>
          </p:nvPr>
        </p:nvSpPr>
        <p:spPr>
          <a:xfrm>
            <a:off x="1524000" y="1803632"/>
            <a:ext cx="9144000" cy="2206305"/>
          </a:xfrm>
        </p:spPr>
        <p:txBody>
          <a:bodyPr>
            <a:normAutofit fontScale="90000"/>
          </a:bodyPr>
          <a:lstStyle/>
          <a:p>
            <a:br>
              <a:rPr lang="en-US" sz="1800" dirty="0">
                <a:effectLst/>
                <a:latin typeface="Calibri" panose="020F0502020204030204" pitchFamily="34" charset="0"/>
                <a:ea typeface="Calibri" panose="020F0502020204030204" pitchFamily="34" charset="0"/>
              </a:rPr>
            </a:br>
            <a:r>
              <a:rPr lang="pl-PL" sz="4900" dirty="0"/>
              <a:t>New </a:t>
            </a:r>
            <a:r>
              <a:rPr lang="pl-PL" sz="4900" dirty="0" err="1"/>
              <a:t>technologies</a:t>
            </a:r>
            <a:r>
              <a:rPr lang="pl-PL" sz="4900" dirty="0"/>
              <a:t> in G</a:t>
            </a:r>
            <a:r>
              <a:rPr lang="en-US" sz="4900" dirty="0"/>
              <a:t>lobal New Life Sciences &amp; Health Care Products</a:t>
            </a:r>
            <a:br>
              <a:rPr lang="en-US" sz="4900" dirty="0"/>
            </a:br>
            <a:endParaRPr lang="en-US" sz="4900" dirty="0"/>
          </a:p>
        </p:txBody>
      </p:sp>
      <p:sp>
        <p:nvSpPr>
          <p:cNvPr id="3" name="Subtitle 2">
            <a:extLst>
              <a:ext uri="{FF2B5EF4-FFF2-40B4-BE49-F238E27FC236}">
                <a16:creationId xmlns:a16="http://schemas.microsoft.com/office/drawing/2014/main" id="{4C6AB383-C90C-4053-77D5-B2D6ECEA2906}"/>
              </a:ext>
            </a:extLst>
          </p:cNvPr>
          <p:cNvSpPr>
            <a:spLocks noGrp="1"/>
          </p:cNvSpPr>
          <p:nvPr>
            <p:ph type="subTitle" idx="1"/>
          </p:nvPr>
        </p:nvSpPr>
        <p:spPr>
          <a:xfrm>
            <a:off x="1414943" y="4707800"/>
            <a:ext cx="9144000" cy="468208"/>
          </a:xfrm>
        </p:spPr>
        <p:txBody>
          <a:bodyPr/>
          <a:lstStyle/>
          <a:p>
            <a:endParaRPr lang="en-US" dirty="0"/>
          </a:p>
        </p:txBody>
      </p:sp>
      <p:sp>
        <p:nvSpPr>
          <p:cNvPr id="4" name="Subtitle 2">
            <a:extLst>
              <a:ext uri="{FF2B5EF4-FFF2-40B4-BE49-F238E27FC236}">
                <a16:creationId xmlns:a16="http://schemas.microsoft.com/office/drawing/2014/main" id="{E58BCC4D-D36E-C1C2-1B3A-001C1E210566}"/>
              </a:ext>
            </a:extLst>
          </p:cNvPr>
          <p:cNvSpPr txBox="1">
            <a:spLocks/>
          </p:cNvSpPr>
          <p:nvPr/>
        </p:nvSpPr>
        <p:spPr>
          <a:xfrm>
            <a:off x="1189839" y="167931"/>
            <a:ext cx="9144000" cy="7679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l-PL" b="1" dirty="0" err="1"/>
              <a:t>BioLaw</a:t>
            </a:r>
            <a:r>
              <a:rPr lang="pl-PL" b="1" dirty="0"/>
              <a:t> </a:t>
            </a:r>
            <a:r>
              <a:rPr lang="pl-PL" b="1" dirty="0" err="1"/>
              <a:t>Annual</a:t>
            </a:r>
            <a:r>
              <a:rPr lang="pl-PL" b="1" dirty="0"/>
              <a:t> Meeting, </a:t>
            </a:r>
            <a:r>
              <a:rPr lang="pl-PL" b="1" dirty="0" err="1"/>
              <a:t>Copenhagen</a:t>
            </a:r>
            <a:r>
              <a:rPr lang="pl-PL" b="1" dirty="0"/>
              <a:t> 24 May 2024</a:t>
            </a:r>
            <a:endParaRPr lang="en-US" b="1" dirty="0"/>
          </a:p>
        </p:txBody>
      </p:sp>
      <p:sp>
        <p:nvSpPr>
          <p:cNvPr id="8" name="Subtitle 2">
            <a:extLst>
              <a:ext uri="{FF2B5EF4-FFF2-40B4-BE49-F238E27FC236}">
                <a16:creationId xmlns:a16="http://schemas.microsoft.com/office/drawing/2014/main" id="{E4623BED-88A0-9AEC-527C-B74C94E7DD31}"/>
              </a:ext>
            </a:extLst>
          </p:cNvPr>
          <p:cNvSpPr txBox="1">
            <a:spLocks/>
          </p:cNvSpPr>
          <p:nvPr/>
        </p:nvSpPr>
        <p:spPr>
          <a:xfrm>
            <a:off x="1524000" y="3857784"/>
            <a:ext cx="9144000" cy="4682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b="1" dirty="0"/>
          </a:p>
        </p:txBody>
      </p:sp>
    </p:spTree>
    <p:extLst>
      <p:ext uri="{BB962C8B-B14F-4D97-AF65-F5344CB8AC3E}">
        <p14:creationId xmlns:p14="http://schemas.microsoft.com/office/powerpoint/2010/main" val="2368050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8B30C1-E9F5-787C-1165-412D70AA2CDB}"/>
              </a:ext>
            </a:extLst>
          </p:cNvPr>
          <p:cNvSpPr>
            <a:spLocks noGrp="1"/>
          </p:cNvSpPr>
          <p:nvPr>
            <p:ph type="title"/>
          </p:nvPr>
        </p:nvSpPr>
        <p:spPr>
          <a:xfrm>
            <a:off x="740035" y="837825"/>
            <a:ext cx="9382539" cy="858015"/>
          </a:xfrm>
        </p:spPr>
        <p:txBody>
          <a:bodyPr>
            <a:normAutofit fontScale="90000"/>
          </a:bodyPr>
          <a:lstStyle/>
          <a:p>
            <a:r>
              <a:rPr lang="pl-PL" sz="3200" dirty="0" err="1">
                <a:solidFill>
                  <a:schemeClr val="tx1"/>
                </a:solidFill>
              </a:rPr>
              <a:t>Difficulty</a:t>
            </a:r>
            <a:r>
              <a:rPr lang="pl-PL" sz="3200" dirty="0">
                <a:solidFill>
                  <a:schemeClr val="tx1"/>
                </a:solidFill>
              </a:rPr>
              <a:t> of marketing the </a:t>
            </a:r>
            <a:r>
              <a:rPr lang="pl-PL" sz="3200" dirty="0" err="1">
                <a:solidFill>
                  <a:schemeClr val="tx1"/>
                </a:solidFill>
              </a:rPr>
              <a:t>product</a:t>
            </a:r>
            <a:endParaRPr lang="pl-PL" sz="3200" dirty="0">
              <a:solidFill>
                <a:schemeClr val="tx1"/>
              </a:solidFill>
            </a:endParaRPr>
          </a:p>
        </p:txBody>
      </p:sp>
      <p:sp>
        <p:nvSpPr>
          <p:cNvPr id="15" name="Symbol zastępczy stopki 14">
            <a:extLst>
              <a:ext uri="{FF2B5EF4-FFF2-40B4-BE49-F238E27FC236}">
                <a16:creationId xmlns:a16="http://schemas.microsoft.com/office/drawing/2014/main" id="{38BCE7D8-18B5-A057-E4E4-A4C2D4445845}"/>
              </a:ext>
            </a:extLst>
          </p:cNvPr>
          <p:cNvSpPr>
            <a:spLocks noGrp="1"/>
          </p:cNvSpPr>
          <p:nvPr>
            <p:ph type="ftr" sz="quarter" idx="3"/>
          </p:nvPr>
        </p:nvSpPr>
        <p:spPr/>
        <p:txBody>
          <a:bodyPr/>
          <a:lstStyle/>
          <a:p>
            <a:r>
              <a:rPr lang="pl-PL"/>
              <a:t>TYTUŁ PREZENTACJI</a:t>
            </a:r>
            <a:endParaRPr lang="pl-PL" dirty="0"/>
          </a:p>
        </p:txBody>
      </p:sp>
      <p:sp>
        <p:nvSpPr>
          <p:cNvPr id="16" name="Symbol zastępczy numeru slajdu 15">
            <a:extLst>
              <a:ext uri="{FF2B5EF4-FFF2-40B4-BE49-F238E27FC236}">
                <a16:creationId xmlns:a16="http://schemas.microsoft.com/office/drawing/2014/main" id="{E93395F5-E6DC-5D9C-270F-B1F1FADC5238}"/>
              </a:ext>
            </a:extLst>
          </p:cNvPr>
          <p:cNvSpPr>
            <a:spLocks noGrp="1"/>
          </p:cNvSpPr>
          <p:nvPr>
            <p:ph type="sldNum" sz="quarter" idx="4"/>
          </p:nvPr>
        </p:nvSpPr>
        <p:spPr/>
        <p:txBody>
          <a:bodyPr/>
          <a:lstStyle/>
          <a:p>
            <a:pPr>
              <a:defRPr/>
            </a:pPr>
            <a:fld id="{8D1FC6F8-0BCD-47E9-9C64-690771D9C143}" type="slidenum">
              <a:rPr lang="pl-PL" noProof="0" smtClean="0"/>
              <a:pPr>
                <a:defRPr/>
              </a:pPr>
              <a:t>10</a:t>
            </a:fld>
            <a:endParaRPr lang="pl-PL" noProof="0"/>
          </a:p>
        </p:txBody>
      </p:sp>
      <p:sp>
        <p:nvSpPr>
          <p:cNvPr id="17" name="Symbol zastępczy daty 16">
            <a:extLst>
              <a:ext uri="{FF2B5EF4-FFF2-40B4-BE49-F238E27FC236}">
                <a16:creationId xmlns:a16="http://schemas.microsoft.com/office/drawing/2014/main" id="{50770803-EA3C-BB73-22CA-F40B1C2A83E5}"/>
              </a:ext>
            </a:extLst>
          </p:cNvPr>
          <p:cNvSpPr>
            <a:spLocks noGrp="1"/>
          </p:cNvSpPr>
          <p:nvPr>
            <p:ph type="dt" sz="half" idx="2"/>
          </p:nvPr>
        </p:nvSpPr>
        <p:spPr/>
        <p:txBody>
          <a:bodyPr/>
          <a:lstStyle/>
          <a:p>
            <a:pPr>
              <a:defRPr/>
            </a:pPr>
            <a:r>
              <a:rPr lang="pl-PL" cap="all"/>
              <a:t>21 maja 20XX</a:t>
            </a:r>
            <a:endParaRPr lang="pl-PL" cap="all" dirty="0"/>
          </a:p>
        </p:txBody>
      </p:sp>
      <p:graphicFrame>
        <p:nvGraphicFramePr>
          <p:cNvPr id="22" name="Wykres 21">
            <a:extLst>
              <a:ext uri="{FF2B5EF4-FFF2-40B4-BE49-F238E27FC236}">
                <a16:creationId xmlns:a16="http://schemas.microsoft.com/office/drawing/2014/main" id="{D4989FEF-F627-1254-F9A1-EC319B47034C}"/>
              </a:ext>
            </a:extLst>
          </p:cNvPr>
          <p:cNvGraphicFramePr/>
          <p:nvPr/>
        </p:nvGraphicFramePr>
        <p:xfrm>
          <a:off x="4110824" y="1407381"/>
          <a:ext cx="5865460" cy="4082023"/>
        </p:xfrm>
        <a:graphic>
          <a:graphicData uri="http://schemas.openxmlformats.org/drawingml/2006/chart">
            <c:chart xmlns:c="http://schemas.openxmlformats.org/drawingml/2006/chart" xmlns:r="http://schemas.openxmlformats.org/officeDocument/2006/relationships" r:id="rId2"/>
          </a:graphicData>
        </a:graphic>
      </p:graphicFrame>
      <p:pic>
        <p:nvPicPr>
          <p:cNvPr id="23" name="Obraz 22">
            <a:extLst>
              <a:ext uri="{FF2B5EF4-FFF2-40B4-BE49-F238E27FC236}">
                <a16:creationId xmlns:a16="http://schemas.microsoft.com/office/drawing/2014/main" id="{7CCFDE65-AC8A-DF91-8D59-D54ED730B9AB}"/>
              </a:ext>
            </a:extLst>
          </p:cNvPr>
          <p:cNvPicPr>
            <a:picLocks noChangeAspect="1"/>
          </p:cNvPicPr>
          <p:nvPr/>
        </p:nvPicPr>
        <p:blipFill>
          <a:blip r:embed="rId3"/>
          <a:stretch>
            <a:fillRect/>
          </a:stretch>
        </p:blipFill>
        <p:spPr>
          <a:xfrm>
            <a:off x="9264559" y="2117973"/>
            <a:ext cx="858015" cy="858015"/>
          </a:xfrm>
          <a:prstGeom prst="rect">
            <a:avLst/>
          </a:prstGeom>
        </p:spPr>
      </p:pic>
      <p:pic>
        <p:nvPicPr>
          <p:cNvPr id="24" name="Obraz 23">
            <a:extLst>
              <a:ext uri="{FF2B5EF4-FFF2-40B4-BE49-F238E27FC236}">
                <a16:creationId xmlns:a16="http://schemas.microsoft.com/office/drawing/2014/main" id="{9D5BD932-EECA-207F-3201-587D634ADC71}"/>
              </a:ext>
            </a:extLst>
          </p:cNvPr>
          <p:cNvPicPr>
            <a:picLocks noChangeAspect="1"/>
          </p:cNvPicPr>
          <p:nvPr/>
        </p:nvPicPr>
        <p:blipFill>
          <a:blip r:embed="rId4"/>
          <a:stretch>
            <a:fillRect/>
          </a:stretch>
        </p:blipFill>
        <p:spPr>
          <a:xfrm>
            <a:off x="7530340" y="3483743"/>
            <a:ext cx="970994" cy="522179"/>
          </a:xfrm>
          <a:prstGeom prst="rect">
            <a:avLst/>
          </a:prstGeom>
        </p:spPr>
      </p:pic>
      <p:sp>
        <p:nvSpPr>
          <p:cNvPr id="3" name="pole tekstowe 2">
            <a:extLst>
              <a:ext uri="{FF2B5EF4-FFF2-40B4-BE49-F238E27FC236}">
                <a16:creationId xmlns:a16="http://schemas.microsoft.com/office/drawing/2014/main" id="{AB339528-2678-AA63-C354-0E33E70891CB}"/>
              </a:ext>
            </a:extLst>
          </p:cNvPr>
          <p:cNvSpPr txBox="1"/>
          <p:nvPr/>
        </p:nvSpPr>
        <p:spPr>
          <a:xfrm>
            <a:off x="495068" y="2502488"/>
            <a:ext cx="3148716" cy="2862322"/>
          </a:xfrm>
          <a:prstGeom prst="rect">
            <a:avLst/>
          </a:prstGeom>
          <a:noFill/>
        </p:spPr>
        <p:txBody>
          <a:bodyPr wrap="square" rtlCol="0">
            <a:spAutoFit/>
          </a:bodyPr>
          <a:lstStyle/>
          <a:p>
            <a:r>
              <a:rPr lang="pl-PL" dirty="0"/>
              <a:t>Marketing </a:t>
            </a:r>
            <a:r>
              <a:rPr lang="pl-PL" dirty="0" err="1"/>
              <a:t>new</a:t>
            </a:r>
            <a:r>
              <a:rPr lang="pl-PL" dirty="0"/>
              <a:t> </a:t>
            </a:r>
            <a:r>
              <a:rPr lang="pl-PL" dirty="0" err="1"/>
              <a:t>generation</a:t>
            </a:r>
            <a:r>
              <a:rPr lang="pl-PL" dirty="0"/>
              <a:t> diagnostics </a:t>
            </a:r>
            <a:r>
              <a:rPr lang="pl-PL" dirty="0" err="1"/>
              <a:t>product</a:t>
            </a:r>
            <a:endParaRPr lang="pl-PL" dirty="0"/>
          </a:p>
          <a:p>
            <a:endParaRPr lang="pl-PL" dirty="0"/>
          </a:p>
          <a:p>
            <a:endParaRPr lang="pl-PL" dirty="0"/>
          </a:p>
          <a:p>
            <a:r>
              <a:rPr lang="pl-PL" dirty="0" err="1"/>
              <a:t>Strict</a:t>
            </a:r>
            <a:r>
              <a:rPr lang="pl-PL" dirty="0"/>
              <a:t> </a:t>
            </a:r>
            <a:r>
              <a:rPr lang="pl-PL" dirty="0" err="1"/>
              <a:t>legislative</a:t>
            </a:r>
            <a:r>
              <a:rPr lang="pl-PL" dirty="0"/>
              <a:t> </a:t>
            </a:r>
            <a:r>
              <a:rPr lang="pl-PL" dirty="0" err="1"/>
              <a:t>classification</a:t>
            </a:r>
            <a:r>
              <a:rPr lang="pl-PL" dirty="0"/>
              <a:t> of products vs </a:t>
            </a:r>
            <a:r>
              <a:rPr lang="pl-PL" dirty="0" err="1"/>
              <a:t>declarations</a:t>
            </a:r>
            <a:r>
              <a:rPr lang="pl-PL" dirty="0"/>
              <a:t> of </a:t>
            </a:r>
            <a:r>
              <a:rPr lang="pl-PL" dirty="0" err="1"/>
              <a:t>manufacturer</a:t>
            </a:r>
            <a:r>
              <a:rPr lang="pl-PL" dirty="0"/>
              <a:t> vs </a:t>
            </a:r>
            <a:r>
              <a:rPr lang="pl-PL" dirty="0" err="1"/>
              <a:t>new</a:t>
            </a:r>
            <a:r>
              <a:rPr lang="pl-PL" dirty="0"/>
              <a:t> </a:t>
            </a:r>
            <a:r>
              <a:rPr lang="pl-PL" dirty="0" err="1"/>
              <a:t>categories</a:t>
            </a:r>
            <a:r>
              <a:rPr lang="pl-PL" dirty="0"/>
              <a:t> of products</a:t>
            </a:r>
          </a:p>
          <a:p>
            <a:endParaRPr lang="pl-PL" dirty="0"/>
          </a:p>
          <a:p>
            <a:endParaRPr lang="pl-PL" dirty="0"/>
          </a:p>
        </p:txBody>
      </p:sp>
      <p:sp>
        <p:nvSpPr>
          <p:cNvPr id="4" name="Strzałka: w dół 3">
            <a:extLst>
              <a:ext uri="{FF2B5EF4-FFF2-40B4-BE49-F238E27FC236}">
                <a16:creationId xmlns:a16="http://schemas.microsoft.com/office/drawing/2014/main" id="{FE0473BD-9CD4-A40A-8349-963495A0A1B2}"/>
              </a:ext>
            </a:extLst>
          </p:cNvPr>
          <p:cNvSpPr/>
          <p:nvPr/>
        </p:nvSpPr>
        <p:spPr>
          <a:xfrm>
            <a:off x="2552782" y="2931202"/>
            <a:ext cx="747422" cy="4672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048707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ytuł 14">
            <a:extLst>
              <a:ext uri="{FF2B5EF4-FFF2-40B4-BE49-F238E27FC236}">
                <a16:creationId xmlns:a16="http://schemas.microsoft.com/office/drawing/2014/main" id="{27B0AD06-9C7C-025F-A0AB-88B53CEC640D}"/>
              </a:ext>
            </a:extLst>
          </p:cNvPr>
          <p:cNvSpPr>
            <a:spLocks noGrp="1"/>
          </p:cNvSpPr>
          <p:nvPr>
            <p:ph type="title"/>
          </p:nvPr>
        </p:nvSpPr>
        <p:spPr/>
        <p:txBody>
          <a:bodyPr/>
          <a:lstStyle/>
          <a:p>
            <a:r>
              <a:rPr lang="pl-PL" dirty="0"/>
              <a:t>PLACE IN LAW OF NEW TECH IN „CURE” INDUSTRY – PROBLEMS OF DEFINITIONS  </a:t>
            </a:r>
          </a:p>
        </p:txBody>
      </p:sp>
      <p:sp>
        <p:nvSpPr>
          <p:cNvPr id="16" name="Symbol zastępczy zawartości 15">
            <a:extLst>
              <a:ext uri="{FF2B5EF4-FFF2-40B4-BE49-F238E27FC236}">
                <a16:creationId xmlns:a16="http://schemas.microsoft.com/office/drawing/2014/main" id="{3D68A56C-6CD8-4BC6-BF84-E0F6CF26ABE2}"/>
              </a:ext>
            </a:extLst>
          </p:cNvPr>
          <p:cNvSpPr>
            <a:spLocks noGrp="1"/>
          </p:cNvSpPr>
          <p:nvPr>
            <p:ph sz="half" idx="1"/>
          </p:nvPr>
        </p:nvSpPr>
        <p:spPr/>
        <p:txBody>
          <a:bodyPr>
            <a:normAutofit fontScale="85000" lnSpcReduction="20000"/>
          </a:bodyPr>
          <a:lstStyle/>
          <a:p>
            <a:r>
              <a:rPr lang="pl-PL" dirty="0"/>
              <a:t>NON-STATUTORY TERMS</a:t>
            </a:r>
          </a:p>
          <a:p>
            <a:r>
              <a:rPr lang="en-US" b="1" u="sng" dirty="0"/>
              <a:t>Life science </a:t>
            </a:r>
            <a:r>
              <a:rPr lang="pl-PL" dirty="0"/>
              <a:t>-</a:t>
            </a:r>
            <a:r>
              <a:rPr lang="en-US" dirty="0"/>
              <a:t> a group of fields of science that</a:t>
            </a:r>
            <a:r>
              <a:rPr lang="pl-PL" dirty="0"/>
              <a:t> </a:t>
            </a:r>
            <a:r>
              <a:rPr lang="en-US" dirty="0"/>
              <a:t>focus on living organisms. These include biology, biotechnology, genomics, proteomics, pharmacy, biomedicine and even bioinformatics</a:t>
            </a:r>
            <a:r>
              <a:rPr lang="pl-PL" dirty="0"/>
              <a:t>.</a:t>
            </a:r>
          </a:p>
          <a:p>
            <a:r>
              <a:rPr lang="pl-PL" b="1" u="sng" dirty="0"/>
              <a:t>Healthcare</a:t>
            </a:r>
            <a:r>
              <a:rPr lang="pl-PL" dirty="0"/>
              <a:t> - </a:t>
            </a:r>
            <a:r>
              <a:rPr lang="pl-PL" dirty="0" err="1"/>
              <a:t>improvement</a:t>
            </a:r>
            <a:r>
              <a:rPr lang="pl-PL" dirty="0"/>
              <a:t> of </a:t>
            </a:r>
            <a:r>
              <a:rPr lang="pl-PL" dirty="0" err="1"/>
              <a:t>health</a:t>
            </a:r>
            <a:r>
              <a:rPr lang="pl-PL" dirty="0"/>
              <a:t> via the </a:t>
            </a:r>
            <a:r>
              <a:rPr lang="pl-PL" dirty="0" err="1"/>
              <a:t>prevention</a:t>
            </a:r>
            <a:r>
              <a:rPr lang="pl-PL" dirty="0"/>
              <a:t>, </a:t>
            </a:r>
            <a:r>
              <a:rPr lang="pl-PL" dirty="0" err="1"/>
              <a:t>diagnosis</a:t>
            </a:r>
            <a:r>
              <a:rPr lang="pl-PL" dirty="0"/>
              <a:t>, </a:t>
            </a:r>
            <a:r>
              <a:rPr lang="pl-PL" dirty="0" err="1"/>
              <a:t>treatment</a:t>
            </a:r>
            <a:r>
              <a:rPr lang="pl-PL" dirty="0"/>
              <a:t>, </a:t>
            </a:r>
            <a:r>
              <a:rPr lang="pl-PL" dirty="0" err="1"/>
              <a:t>amelioration</a:t>
            </a:r>
            <a:r>
              <a:rPr lang="pl-PL" dirty="0"/>
              <a:t> </a:t>
            </a:r>
            <a:r>
              <a:rPr lang="pl-PL" dirty="0" err="1"/>
              <a:t>or</a:t>
            </a:r>
            <a:r>
              <a:rPr lang="pl-PL" dirty="0"/>
              <a:t> </a:t>
            </a:r>
            <a:r>
              <a:rPr lang="pl-PL" dirty="0" err="1"/>
              <a:t>cure</a:t>
            </a:r>
            <a:r>
              <a:rPr lang="pl-PL" dirty="0"/>
              <a:t> of </a:t>
            </a:r>
            <a:r>
              <a:rPr lang="pl-PL" dirty="0" err="1"/>
              <a:t>disease</a:t>
            </a:r>
            <a:r>
              <a:rPr lang="pl-PL" dirty="0"/>
              <a:t>, </a:t>
            </a:r>
            <a:r>
              <a:rPr lang="pl-PL" dirty="0" err="1"/>
              <a:t>illness</a:t>
            </a:r>
            <a:r>
              <a:rPr lang="pl-PL" dirty="0"/>
              <a:t>, </a:t>
            </a:r>
            <a:r>
              <a:rPr lang="pl-PL" dirty="0" err="1"/>
              <a:t>injury</a:t>
            </a:r>
            <a:r>
              <a:rPr lang="pl-PL" dirty="0"/>
              <a:t>, and </a:t>
            </a:r>
            <a:r>
              <a:rPr lang="pl-PL" dirty="0" err="1"/>
              <a:t>other</a:t>
            </a:r>
            <a:r>
              <a:rPr lang="pl-PL" dirty="0"/>
              <a:t> </a:t>
            </a:r>
            <a:r>
              <a:rPr lang="pl-PL" dirty="0" err="1"/>
              <a:t>physical</a:t>
            </a:r>
            <a:r>
              <a:rPr lang="pl-PL" dirty="0"/>
              <a:t> and </a:t>
            </a:r>
            <a:r>
              <a:rPr lang="pl-PL" dirty="0" err="1"/>
              <a:t>mental</a:t>
            </a:r>
            <a:r>
              <a:rPr lang="pl-PL" dirty="0"/>
              <a:t> </a:t>
            </a:r>
            <a:r>
              <a:rPr lang="pl-PL" dirty="0" err="1"/>
              <a:t>impairments</a:t>
            </a:r>
            <a:r>
              <a:rPr lang="pl-PL" dirty="0"/>
              <a:t> in </a:t>
            </a:r>
            <a:r>
              <a:rPr lang="pl-PL" dirty="0" err="1"/>
              <a:t>people</a:t>
            </a:r>
            <a:r>
              <a:rPr lang="pl-PL" dirty="0"/>
              <a:t>; </a:t>
            </a:r>
            <a:r>
              <a:rPr lang="pl-PL" dirty="0" err="1"/>
              <a:t>preventing</a:t>
            </a:r>
            <a:r>
              <a:rPr lang="pl-PL" dirty="0"/>
              <a:t>, </a:t>
            </a:r>
            <a:r>
              <a:rPr lang="pl-PL" dirty="0" err="1"/>
              <a:t>diagnosing</a:t>
            </a:r>
            <a:r>
              <a:rPr lang="pl-PL" dirty="0"/>
              <a:t>, </a:t>
            </a:r>
            <a:r>
              <a:rPr lang="pl-PL" dirty="0" err="1"/>
              <a:t>treating</a:t>
            </a:r>
            <a:r>
              <a:rPr lang="pl-PL" dirty="0"/>
              <a:t>, </a:t>
            </a:r>
            <a:r>
              <a:rPr lang="pl-PL" dirty="0" err="1"/>
              <a:t>alleviating</a:t>
            </a:r>
            <a:r>
              <a:rPr lang="pl-PL" dirty="0"/>
              <a:t> </a:t>
            </a:r>
            <a:r>
              <a:rPr lang="pl-PL" dirty="0" err="1"/>
              <a:t>or</a:t>
            </a:r>
            <a:r>
              <a:rPr lang="pl-PL" dirty="0"/>
              <a:t> </a:t>
            </a:r>
            <a:r>
              <a:rPr lang="pl-PL" dirty="0" err="1"/>
              <a:t>curing</a:t>
            </a:r>
            <a:r>
              <a:rPr lang="pl-PL" dirty="0"/>
              <a:t> </a:t>
            </a:r>
            <a:r>
              <a:rPr lang="pl-PL" dirty="0" err="1"/>
              <a:t>diseases</a:t>
            </a:r>
            <a:r>
              <a:rPr lang="pl-PL" dirty="0"/>
              <a:t>, </a:t>
            </a:r>
            <a:r>
              <a:rPr lang="pl-PL" dirty="0" err="1"/>
              <a:t>illnesses</a:t>
            </a:r>
            <a:r>
              <a:rPr lang="pl-PL" dirty="0"/>
              <a:t>, </a:t>
            </a:r>
            <a:r>
              <a:rPr lang="pl-PL" dirty="0" err="1"/>
              <a:t>injuries</a:t>
            </a:r>
            <a:r>
              <a:rPr lang="pl-PL" dirty="0"/>
              <a:t>.</a:t>
            </a:r>
          </a:p>
        </p:txBody>
      </p:sp>
      <p:sp>
        <p:nvSpPr>
          <p:cNvPr id="17" name="Symbol zastępczy zawartości 16">
            <a:extLst>
              <a:ext uri="{FF2B5EF4-FFF2-40B4-BE49-F238E27FC236}">
                <a16:creationId xmlns:a16="http://schemas.microsoft.com/office/drawing/2014/main" id="{1E2912DA-1E70-E88C-0CA7-31FAEB805D41}"/>
              </a:ext>
            </a:extLst>
          </p:cNvPr>
          <p:cNvSpPr>
            <a:spLocks noGrp="1"/>
          </p:cNvSpPr>
          <p:nvPr>
            <p:ph sz="half" idx="2"/>
          </p:nvPr>
        </p:nvSpPr>
        <p:spPr/>
        <p:txBody>
          <a:bodyPr>
            <a:normAutofit fontScale="85000" lnSpcReduction="20000"/>
          </a:bodyPr>
          <a:lstStyle/>
          <a:p>
            <a:r>
              <a:rPr lang="pl-PL" dirty="0"/>
              <a:t>STATUTORY TERMS</a:t>
            </a:r>
          </a:p>
          <a:p>
            <a:r>
              <a:rPr lang="pl-PL" b="1" dirty="0"/>
              <a:t>CLINICAL TRIAL  </a:t>
            </a:r>
            <a:r>
              <a:rPr lang="pl-PL" dirty="0"/>
              <a:t>vs. </a:t>
            </a:r>
            <a:r>
              <a:rPr lang="pl-PL" b="1" dirty="0"/>
              <a:t>CLINICAL STUDY </a:t>
            </a:r>
            <a:r>
              <a:rPr lang="pl-PL" dirty="0"/>
              <a:t>in </a:t>
            </a:r>
            <a:r>
              <a:rPr lang="pl-PL" dirty="0" err="1"/>
              <a:t>accordance</a:t>
            </a:r>
            <a:r>
              <a:rPr lang="pl-PL" dirty="0"/>
              <a:t> with  </a:t>
            </a:r>
            <a:r>
              <a:rPr lang="pl-PL" dirty="0" err="1"/>
              <a:t>Regulation</a:t>
            </a:r>
            <a:r>
              <a:rPr lang="pl-PL" dirty="0"/>
              <a:t> 535/2014</a:t>
            </a:r>
          </a:p>
          <a:p>
            <a:r>
              <a:rPr lang="en-US" b="1" u="sng" dirty="0"/>
              <a:t>Clinical trials </a:t>
            </a:r>
            <a:r>
              <a:rPr lang="en-US" dirty="0"/>
              <a:t>are interventional studies and involve investigational medicinal products, whereas </a:t>
            </a:r>
            <a:r>
              <a:rPr lang="en-US" b="1" u="sng" dirty="0"/>
              <a:t>clinical studies</a:t>
            </a:r>
            <a:r>
              <a:rPr lang="en-US" dirty="0"/>
              <a:t> can include both interventional and non-interventional studies but do not involve investigational medicinal products.</a:t>
            </a:r>
            <a:endParaRPr lang="pl-PL" dirty="0"/>
          </a:p>
          <a:p>
            <a:r>
              <a:rPr lang="pl-PL" dirty="0"/>
              <a:t>MEDICINAL PRODUCTS vs. MEDICAL DEVICES for </a:t>
            </a:r>
            <a:r>
              <a:rPr lang="pl-PL" dirty="0" err="1"/>
              <a:t>medical</a:t>
            </a:r>
            <a:r>
              <a:rPr lang="pl-PL" dirty="0"/>
              <a:t> </a:t>
            </a:r>
            <a:r>
              <a:rPr lang="pl-PL" dirty="0" err="1"/>
              <a:t>procedures</a:t>
            </a:r>
            <a:r>
              <a:rPr lang="pl-PL" dirty="0"/>
              <a:t> vs. </a:t>
            </a:r>
            <a:r>
              <a:rPr lang="pl-PL" dirty="0" err="1"/>
              <a:t>diagnostic</a:t>
            </a:r>
            <a:r>
              <a:rPr lang="pl-PL" dirty="0"/>
              <a:t> </a:t>
            </a:r>
            <a:r>
              <a:rPr lang="pl-PL" dirty="0" err="1"/>
              <a:t>procedures</a:t>
            </a:r>
            <a:r>
              <a:rPr lang="pl-PL" dirty="0"/>
              <a:t> vs. in vitro. </a:t>
            </a:r>
          </a:p>
        </p:txBody>
      </p:sp>
    </p:spTree>
    <p:extLst>
      <p:ext uri="{BB962C8B-B14F-4D97-AF65-F5344CB8AC3E}">
        <p14:creationId xmlns:p14="http://schemas.microsoft.com/office/powerpoint/2010/main" val="2175615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0AD60FB2-2819-9201-487E-6E7D6DCD1B47}"/>
              </a:ext>
            </a:extLst>
          </p:cNvPr>
          <p:cNvSpPr/>
          <p:nvPr/>
        </p:nvSpPr>
        <p:spPr>
          <a:xfrm>
            <a:off x="938254" y="2217619"/>
            <a:ext cx="3729161" cy="1053688"/>
          </a:xfrm>
          <a:prstGeom prst="rect">
            <a:avLst/>
          </a:prstGeom>
          <a:solidFill>
            <a:schemeClr val="accent1"/>
          </a:solidFill>
          <a:ln>
            <a:noFill/>
          </a:ln>
          <a:effectLst>
            <a:glow rad="266700">
              <a:schemeClr val="accent1">
                <a:alpha val="40000"/>
              </a:schemeClr>
            </a:glow>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dirty="0"/>
              <a:t>SUBSTANTIVE LAW REQUIREMENTS </a:t>
            </a:r>
          </a:p>
        </p:txBody>
      </p:sp>
      <p:sp>
        <p:nvSpPr>
          <p:cNvPr id="7" name="Prostokąt 6">
            <a:extLst>
              <a:ext uri="{FF2B5EF4-FFF2-40B4-BE49-F238E27FC236}">
                <a16:creationId xmlns:a16="http://schemas.microsoft.com/office/drawing/2014/main" id="{10F54636-1C1D-CD6F-FD3F-E39182EF33C7}"/>
              </a:ext>
            </a:extLst>
          </p:cNvPr>
          <p:cNvSpPr/>
          <p:nvPr/>
        </p:nvSpPr>
        <p:spPr>
          <a:xfrm>
            <a:off x="938254" y="4483740"/>
            <a:ext cx="3729161" cy="1053688"/>
          </a:xfrm>
          <a:prstGeom prst="rect">
            <a:avLst/>
          </a:prstGeom>
          <a:solidFill>
            <a:srgbClr val="003399"/>
          </a:solidFill>
          <a:ln>
            <a:noFill/>
          </a:ln>
          <a:effectLst>
            <a:glow rad="266700">
              <a:srgbClr val="003399">
                <a:alpha val="40000"/>
              </a:srgbClr>
            </a:glow>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dirty="0"/>
              <a:t>REGULATORY REQUIREMENTS</a:t>
            </a:r>
          </a:p>
        </p:txBody>
      </p:sp>
      <p:sp>
        <p:nvSpPr>
          <p:cNvPr id="6" name="Dowolny kształt: kształt 5">
            <a:extLst>
              <a:ext uri="{FF2B5EF4-FFF2-40B4-BE49-F238E27FC236}">
                <a16:creationId xmlns:a16="http://schemas.microsoft.com/office/drawing/2014/main" id="{B211D808-4CC7-2F51-7745-A72CE0543F7F}"/>
              </a:ext>
            </a:extLst>
          </p:cNvPr>
          <p:cNvSpPr/>
          <p:nvPr/>
        </p:nvSpPr>
        <p:spPr>
          <a:xfrm rot="5223387">
            <a:off x="2584592" y="1532698"/>
            <a:ext cx="644099" cy="4704035"/>
          </a:xfrm>
          <a:custGeom>
            <a:avLst/>
            <a:gdLst>
              <a:gd name="connsiteX0" fmla="*/ 1264682 w 1264682"/>
              <a:gd name="connsiteY0" fmla="*/ 0 h 2496709"/>
              <a:gd name="connsiteX1" fmla="*/ 425 w 1264682"/>
              <a:gd name="connsiteY1" fmla="*/ 993913 h 2496709"/>
              <a:gd name="connsiteX2" fmla="*/ 1113607 w 1264682"/>
              <a:gd name="connsiteY2" fmla="*/ 1630017 h 2496709"/>
              <a:gd name="connsiteX3" fmla="*/ 223061 w 1264682"/>
              <a:gd name="connsiteY3" fmla="*/ 2496709 h 2496709"/>
            </a:gdLst>
            <a:ahLst/>
            <a:cxnLst>
              <a:cxn ang="0">
                <a:pos x="connsiteX0" y="connsiteY0"/>
              </a:cxn>
              <a:cxn ang="0">
                <a:pos x="connsiteX1" y="connsiteY1"/>
              </a:cxn>
              <a:cxn ang="0">
                <a:pos x="connsiteX2" y="connsiteY2"/>
              </a:cxn>
              <a:cxn ang="0">
                <a:pos x="connsiteX3" y="connsiteY3"/>
              </a:cxn>
            </a:cxnLst>
            <a:rect l="l" t="t" r="r" b="b"/>
            <a:pathLst>
              <a:path w="1264682" h="2496709">
                <a:moveTo>
                  <a:pt x="1264682" y="0"/>
                </a:moveTo>
                <a:cubicBezTo>
                  <a:pt x="645143" y="361122"/>
                  <a:pt x="25604" y="722244"/>
                  <a:pt x="425" y="993913"/>
                </a:cubicBezTo>
                <a:cubicBezTo>
                  <a:pt x="-24754" y="1265582"/>
                  <a:pt x="1076501" y="1379551"/>
                  <a:pt x="1113607" y="1630017"/>
                </a:cubicBezTo>
                <a:cubicBezTo>
                  <a:pt x="1150713" y="1880483"/>
                  <a:pt x="686887" y="2188596"/>
                  <a:pt x="223061" y="2496709"/>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Nawias klamrowy zamykający 7">
            <a:extLst>
              <a:ext uri="{FF2B5EF4-FFF2-40B4-BE49-F238E27FC236}">
                <a16:creationId xmlns:a16="http://schemas.microsoft.com/office/drawing/2014/main" id="{41B17C8F-C245-7646-0E7C-19031BA910CA}"/>
              </a:ext>
            </a:extLst>
          </p:cNvPr>
          <p:cNvSpPr/>
          <p:nvPr/>
        </p:nvSpPr>
        <p:spPr>
          <a:xfrm>
            <a:off x="5804452" y="2202511"/>
            <a:ext cx="715618" cy="324413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9" name="Prostokąt 8">
            <a:extLst>
              <a:ext uri="{FF2B5EF4-FFF2-40B4-BE49-F238E27FC236}">
                <a16:creationId xmlns:a16="http://schemas.microsoft.com/office/drawing/2014/main" id="{31C4B17E-F839-2904-59D6-984A6ACB6CF7}"/>
              </a:ext>
            </a:extLst>
          </p:cNvPr>
          <p:cNvSpPr/>
          <p:nvPr/>
        </p:nvSpPr>
        <p:spPr>
          <a:xfrm>
            <a:off x="7244963" y="2902155"/>
            <a:ext cx="3729161" cy="2067409"/>
          </a:xfrm>
          <a:prstGeom prst="rect">
            <a:avLst/>
          </a:prstGeom>
          <a:solidFill>
            <a:schemeClr val="accent1"/>
          </a:solidFill>
          <a:ln>
            <a:noFill/>
          </a:ln>
          <a:effectLst>
            <a:glow rad="266700">
              <a:schemeClr val="accent1">
                <a:alpha val="40000"/>
              </a:schemeClr>
            </a:glow>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dirty="0"/>
              <a:t>SUCCESS IN MARKETING AUTHORISATION </a:t>
            </a:r>
          </a:p>
        </p:txBody>
      </p:sp>
    </p:spTree>
    <p:extLst>
      <p:ext uri="{BB962C8B-B14F-4D97-AF65-F5344CB8AC3E}">
        <p14:creationId xmlns:p14="http://schemas.microsoft.com/office/powerpoint/2010/main" val="201191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ole tekstowe 45">
            <a:extLst>
              <a:ext uri="{FF2B5EF4-FFF2-40B4-BE49-F238E27FC236}">
                <a16:creationId xmlns:a16="http://schemas.microsoft.com/office/drawing/2014/main" id="{E62286B3-0C12-0F69-A12D-1A7CF393601A}"/>
              </a:ext>
            </a:extLst>
          </p:cNvPr>
          <p:cNvSpPr txBox="1"/>
          <p:nvPr/>
        </p:nvSpPr>
        <p:spPr>
          <a:xfrm>
            <a:off x="927841" y="200097"/>
            <a:ext cx="10336317" cy="1200329"/>
          </a:xfrm>
          <a:prstGeom prst="rect">
            <a:avLst/>
          </a:prstGeom>
          <a:noFill/>
        </p:spPr>
        <p:txBody>
          <a:bodyPr wrap="square">
            <a:spAutoFit/>
          </a:bodyPr>
          <a:lstStyle/>
          <a:p>
            <a:pPr algn="ctr"/>
            <a:r>
              <a:rPr lang="pl-PL" sz="3600" dirty="0">
                <a:effectLst/>
                <a:latin typeface="+mj-lt"/>
                <a:ea typeface="Calibri" panose="020F0502020204030204" pitchFamily="34" charset="0"/>
              </a:rPr>
              <a:t>LEGAL ENVIRONMENT IN EUROPE</a:t>
            </a:r>
          </a:p>
          <a:p>
            <a:pPr algn="ctr"/>
            <a:r>
              <a:rPr lang="pl-PL" sz="3600" dirty="0">
                <a:latin typeface="+mj-lt"/>
              </a:rPr>
              <a:t>DIFFERENCES IN EU AND NATIONAL LAW</a:t>
            </a:r>
          </a:p>
        </p:txBody>
      </p:sp>
      <p:sp>
        <p:nvSpPr>
          <p:cNvPr id="7" name="Trójkąt równoramienny 6">
            <a:extLst>
              <a:ext uri="{FF2B5EF4-FFF2-40B4-BE49-F238E27FC236}">
                <a16:creationId xmlns:a16="http://schemas.microsoft.com/office/drawing/2014/main" id="{B1E71D37-1951-9CE3-C32E-A09BC2316281}"/>
              </a:ext>
            </a:extLst>
          </p:cNvPr>
          <p:cNvSpPr/>
          <p:nvPr/>
        </p:nvSpPr>
        <p:spPr>
          <a:xfrm>
            <a:off x="705204" y="2828743"/>
            <a:ext cx="1211060" cy="996398"/>
          </a:xfrm>
          <a:prstGeom prst="triangle">
            <a:avLst>
              <a:gd name="adj" fmla="val 48643"/>
            </a:avLst>
          </a:prstGeom>
          <a:solidFill>
            <a:srgbClr val="C00000"/>
          </a:solidFill>
          <a:ln>
            <a:solidFill>
              <a:srgbClr val="C00000"/>
            </a:solidFill>
          </a:ln>
          <a:effectLst>
            <a:glow rad="266700">
              <a:schemeClr val="accent1">
                <a:alpha val="35000"/>
              </a:schemeClr>
            </a:glow>
            <a:softEdge rad="31750"/>
          </a:effectLst>
          <a:scene3d>
            <a:camera prst="orthographicFront"/>
            <a:lightRig rig="threePt" dir="t"/>
          </a:scene3d>
          <a:sp3d>
            <a:bevelT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Trapez 17">
            <a:extLst>
              <a:ext uri="{FF2B5EF4-FFF2-40B4-BE49-F238E27FC236}">
                <a16:creationId xmlns:a16="http://schemas.microsoft.com/office/drawing/2014/main" id="{7F76D553-5D38-80FC-F210-99E4DFD1B158}"/>
              </a:ext>
            </a:extLst>
          </p:cNvPr>
          <p:cNvSpPr/>
          <p:nvPr/>
        </p:nvSpPr>
        <p:spPr>
          <a:xfrm>
            <a:off x="360528" y="4305674"/>
            <a:ext cx="1900411" cy="426194"/>
          </a:xfrm>
          <a:prstGeom prst="trapezoid">
            <a:avLst>
              <a:gd name="adj" fmla="val 40702"/>
            </a:avLst>
          </a:prstGeom>
          <a:solidFill>
            <a:srgbClr val="003399"/>
          </a:solidFill>
          <a:ln>
            <a:solidFill>
              <a:srgbClr val="003399"/>
            </a:solidFill>
          </a:ln>
          <a:effectLst>
            <a:glow rad="266700">
              <a:srgbClr val="003399">
                <a:alpha val="40000"/>
              </a:srgbClr>
            </a:glo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Trójkąt równoramienny 21">
            <a:extLst>
              <a:ext uri="{FF2B5EF4-FFF2-40B4-BE49-F238E27FC236}">
                <a16:creationId xmlns:a16="http://schemas.microsoft.com/office/drawing/2014/main" id="{2F776E85-6313-F977-DC63-A494201A70E7}"/>
              </a:ext>
            </a:extLst>
          </p:cNvPr>
          <p:cNvSpPr/>
          <p:nvPr/>
        </p:nvSpPr>
        <p:spPr>
          <a:xfrm>
            <a:off x="5887392" y="2940439"/>
            <a:ext cx="1372149" cy="875876"/>
          </a:xfrm>
          <a:prstGeom prst="triangle">
            <a:avLst/>
          </a:prstGeom>
          <a:solidFill>
            <a:srgbClr val="003399"/>
          </a:solidFill>
          <a:ln>
            <a:solidFill>
              <a:srgbClr val="003399"/>
            </a:solidFill>
          </a:ln>
          <a:effectLst>
            <a:glow rad="266700">
              <a:srgbClr val="003399">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Trapez 22">
            <a:extLst>
              <a:ext uri="{FF2B5EF4-FFF2-40B4-BE49-F238E27FC236}">
                <a16:creationId xmlns:a16="http://schemas.microsoft.com/office/drawing/2014/main" id="{2076CA63-1499-F89F-343E-58BD9550393E}"/>
              </a:ext>
            </a:extLst>
          </p:cNvPr>
          <p:cNvSpPr/>
          <p:nvPr/>
        </p:nvSpPr>
        <p:spPr>
          <a:xfrm>
            <a:off x="5647528" y="4155020"/>
            <a:ext cx="1900411" cy="727502"/>
          </a:xfrm>
          <a:prstGeom prst="trapezoid">
            <a:avLst>
              <a:gd name="adj" fmla="val 41839"/>
            </a:avLst>
          </a:prstGeom>
          <a:solidFill>
            <a:srgbClr val="C00000"/>
          </a:solidFill>
          <a:ln>
            <a:solidFill>
              <a:srgbClr val="C00000"/>
            </a:solidFill>
          </a:ln>
          <a:effectLst>
            <a:glow rad="266700">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5" name="Prostokąt 24">
            <a:extLst>
              <a:ext uri="{FF2B5EF4-FFF2-40B4-BE49-F238E27FC236}">
                <a16:creationId xmlns:a16="http://schemas.microsoft.com/office/drawing/2014/main" id="{D19E5520-7051-127D-928D-D92D65CAAB85}"/>
              </a:ext>
            </a:extLst>
          </p:cNvPr>
          <p:cNvSpPr/>
          <p:nvPr/>
        </p:nvSpPr>
        <p:spPr>
          <a:xfrm rot="487129">
            <a:off x="7920575" y="1850110"/>
            <a:ext cx="1371600" cy="739665"/>
          </a:xfrm>
          <a:prstGeom prst="rect">
            <a:avLst/>
          </a:prstGeom>
          <a:blipFill dpi="0" rotWithShape="1">
            <a:blip r:embed="rId3">
              <a:alphaModFix amt="97000"/>
              <a:extLst>
                <a:ext uri="{BEBA8EAE-BF5A-486C-A8C5-ECC9F3942E4B}">
                  <a14:imgProps xmlns:a14="http://schemas.microsoft.com/office/drawing/2010/main">
                    <a14:imgLayer r:embed="rId4">
                      <a14:imgEffect>
                        <a14:saturation sat="97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5" name="Obraz 34">
            <a:extLst>
              <a:ext uri="{FF2B5EF4-FFF2-40B4-BE49-F238E27FC236}">
                <a16:creationId xmlns:a16="http://schemas.microsoft.com/office/drawing/2014/main" id="{24208329-9B6F-A01F-6DEC-B764F3B0B7E9}"/>
              </a:ext>
            </a:extLst>
          </p:cNvPr>
          <p:cNvPicPr>
            <a:picLocks noChangeAspect="1"/>
          </p:cNvPicPr>
          <p:nvPr/>
        </p:nvPicPr>
        <p:blipFill>
          <a:blip r:embed="rId6"/>
          <a:stretch>
            <a:fillRect/>
          </a:stretch>
        </p:blipFill>
        <p:spPr>
          <a:xfrm>
            <a:off x="1453259" y="1566897"/>
            <a:ext cx="1146817" cy="1146817"/>
          </a:xfrm>
          <a:prstGeom prst="rect">
            <a:avLst/>
          </a:prstGeom>
        </p:spPr>
      </p:pic>
      <p:sp>
        <p:nvSpPr>
          <p:cNvPr id="36" name="pole tekstowe 35">
            <a:extLst>
              <a:ext uri="{FF2B5EF4-FFF2-40B4-BE49-F238E27FC236}">
                <a16:creationId xmlns:a16="http://schemas.microsoft.com/office/drawing/2014/main" id="{56B51364-96A6-AEF3-F6F9-DB175478AB60}"/>
              </a:ext>
            </a:extLst>
          </p:cNvPr>
          <p:cNvSpPr txBox="1"/>
          <p:nvPr/>
        </p:nvSpPr>
        <p:spPr>
          <a:xfrm>
            <a:off x="3524865" y="2344382"/>
            <a:ext cx="2122663" cy="369332"/>
          </a:xfrm>
          <a:prstGeom prst="rect">
            <a:avLst/>
          </a:prstGeom>
          <a:noFill/>
        </p:spPr>
        <p:txBody>
          <a:bodyPr wrap="square" rtlCol="0">
            <a:spAutoFit/>
          </a:bodyPr>
          <a:lstStyle/>
          <a:p>
            <a:r>
              <a:rPr lang="pl-PL" dirty="0">
                <a:solidFill>
                  <a:schemeClr val="bg1">
                    <a:lumMod val="95000"/>
                    <a:lumOff val="5000"/>
                  </a:schemeClr>
                </a:solidFill>
              </a:rPr>
              <a:t>xxx</a:t>
            </a:r>
          </a:p>
        </p:txBody>
      </p:sp>
      <p:sp>
        <p:nvSpPr>
          <p:cNvPr id="37" name="pole tekstowe 36">
            <a:extLst>
              <a:ext uri="{FF2B5EF4-FFF2-40B4-BE49-F238E27FC236}">
                <a16:creationId xmlns:a16="http://schemas.microsoft.com/office/drawing/2014/main" id="{D2A46821-A97B-5157-DB13-4ADA5231ACAF}"/>
              </a:ext>
            </a:extLst>
          </p:cNvPr>
          <p:cNvSpPr txBox="1"/>
          <p:nvPr/>
        </p:nvSpPr>
        <p:spPr>
          <a:xfrm>
            <a:off x="3849329" y="3288889"/>
            <a:ext cx="2246671" cy="369332"/>
          </a:xfrm>
          <a:prstGeom prst="rect">
            <a:avLst/>
          </a:prstGeom>
          <a:noFill/>
        </p:spPr>
        <p:txBody>
          <a:bodyPr wrap="square" rtlCol="0">
            <a:spAutoFit/>
          </a:bodyPr>
          <a:lstStyle/>
          <a:p>
            <a:r>
              <a:rPr lang="pl-PL" dirty="0">
                <a:solidFill>
                  <a:schemeClr val="bg1">
                    <a:lumMod val="95000"/>
                    <a:lumOff val="5000"/>
                  </a:schemeClr>
                </a:solidFill>
              </a:rPr>
              <a:t>xxx</a:t>
            </a:r>
          </a:p>
        </p:txBody>
      </p:sp>
      <p:sp>
        <p:nvSpPr>
          <p:cNvPr id="39" name="pole tekstowe 38">
            <a:extLst>
              <a:ext uri="{FF2B5EF4-FFF2-40B4-BE49-F238E27FC236}">
                <a16:creationId xmlns:a16="http://schemas.microsoft.com/office/drawing/2014/main" id="{CDCC8CA4-CA24-C883-FEC2-EFF6B0265289}"/>
              </a:ext>
            </a:extLst>
          </p:cNvPr>
          <p:cNvSpPr txBox="1"/>
          <p:nvPr/>
        </p:nvSpPr>
        <p:spPr>
          <a:xfrm>
            <a:off x="4371690" y="4786843"/>
            <a:ext cx="1275838" cy="369332"/>
          </a:xfrm>
          <a:prstGeom prst="rect">
            <a:avLst/>
          </a:prstGeom>
          <a:noFill/>
        </p:spPr>
        <p:txBody>
          <a:bodyPr wrap="square" rtlCol="0">
            <a:spAutoFit/>
          </a:bodyPr>
          <a:lstStyle/>
          <a:p>
            <a:r>
              <a:rPr lang="pl-PL" dirty="0">
                <a:solidFill>
                  <a:schemeClr val="bg1">
                    <a:lumMod val="95000"/>
                    <a:lumOff val="5000"/>
                  </a:schemeClr>
                </a:solidFill>
              </a:rPr>
              <a:t>xxx</a:t>
            </a:r>
          </a:p>
        </p:txBody>
      </p:sp>
      <p:sp>
        <p:nvSpPr>
          <p:cNvPr id="41" name="pole tekstowe 40">
            <a:extLst>
              <a:ext uri="{FF2B5EF4-FFF2-40B4-BE49-F238E27FC236}">
                <a16:creationId xmlns:a16="http://schemas.microsoft.com/office/drawing/2014/main" id="{FBB5C8C3-F493-073B-E6C5-A50A99A1D3DD}"/>
              </a:ext>
            </a:extLst>
          </p:cNvPr>
          <p:cNvSpPr txBox="1"/>
          <p:nvPr/>
        </p:nvSpPr>
        <p:spPr>
          <a:xfrm>
            <a:off x="9615948" y="3429000"/>
            <a:ext cx="1430594" cy="369332"/>
          </a:xfrm>
          <a:prstGeom prst="rect">
            <a:avLst/>
          </a:prstGeom>
          <a:noFill/>
        </p:spPr>
        <p:txBody>
          <a:bodyPr wrap="square" rtlCol="0">
            <a:spAutoFit/>
          </a:bodyPr>
          <a:lstStyle/>
          <a:p>
            <a:r>
              <a:rPr lang="pl-PL" dirty="0">
                <a:solidFill>
                  <a:schemeClr val="bg1">
                    <a:lumMod val="95000"/>
                    <a:lumOff val="5000"/>
                  </a:schemeClr>
                </a:solidFill>
              </a:rPr>
              <a:t>xxx</a:t>
            </a:r>
          </a:p>
        </p:txBody>
      </p:sp>
      <p:sp>
        <p:nvSpPr>
          <p:cNvPr id="42" name="pole tekstowe 41">
            <a:extLst>
              <a:ext uri="{FF2B5EF4-FFF2-40B4-BE49-F238E27FC236}">
                <a16:creationId xmlns:a16="http://schemas.microsoft.com/office/drawing/2014/main" id="{8CE7BFC0-43F3-D5D3-9440-072DF2ED2AE1}"/>
              </a:ext>
            </a:extLst>
          </p:cNvPr>
          <p:cNvSpPr txBox="1"/>
          <p:nvPr/>
        </p:nvSpPr>
        <p:spPr>
          <a:xfrm>
            <a:off x="10397613" y="4786843"/>
            <a:ext cx="1253748" cy="369332"/>
          </a:xfrm>
          <a:prstGeom prst="rect">
            <a:avLst/>
          </a:prstGeom>
          <a:noFill/>
        </p:spPr>
        <p:txBody>
          <a:bodyPr wrap="square" rtlCol="0">
            <a:spAutoFit/>
          </a:bodyPr>
          <a:lstStyle/>
          <a:p>
            <a:r>
              <a:rPr lang="pl-PL" dirty="0">
                <a:solidFill>
                  <a:schemeClr val="bg1">
                    <a:lumMod val="95000"/>
                    <a:lumOff val="5000"/>
                  </a:schemeClr>
                </a:solidFill>
              </a:rPr>
              <a:t>xxx</a:t>
            </a:r>
          </a:p>
        </p:txBody>
      </p:sp>
      <p:sp>
        <p:nvSpPr>
          <p:cNvPr id="5" name="pole tekstowe 4">
            <a:extLst>
              <a:ext uri="{FF2B5EF4-FFF2-40B4-BE49-F238E27FC236}">
                <a16:creationId xmlns:a16="http://schemas.microsoft.com/office/drawing/2014/main" id="{E379DEC0-D2D9-4AE6-4065-6CC691FB159C}"/>
              </a:ext>
            </a:extLst>
          </p:cNvPr>
          <p:cNvSpPr txBox="1"/>
          <p:nvPr/>
        </p:nvSpPr>
        <p:spPr>
          <a:xfrm>
            <a:off x="2799521" y="2447303"/>
            <a:ext cx="2360876" cy="3416320"/>
          </a:xfrm>
          <a:prstGeom prst="rect">
            <a:avLst/>
          </a:prstGeom>
          <a:noFill/>
        </p:spPr>
        <p:txBody>
          <a:bodyPr wrap="square" rtlCol="0">
            <a:spAutoFit/>
          </a:bodyPr>
          <a:lstStyle/>
          <a:p>
            <a:r>
              <a:rPr lang="pl-PL" dirty="0"/>
              <a:t>PRIORITY OF NATIONAL PHARMACEUTICAL LAW</a:t>
            </a:r>
          </a:p>
          <a:p>
            <a:endParaRPr lang="pl-PL" dirty="0"/>
          </a:p>
          <a:p>
            <a:endParaRPr lang="pl-PL" dirty="0"/>
          </a:p>
          <a:p>
            <a:endParaRPr lang="pl-PL" dirty="0"/>
          </a:p>
          <a:p>
            <a:r>
              <a:rPr lang="pl-PL" dirty="0"/>
              <a:t>EU LAW </a:t>
            </a:r>
            <a:r>
              <a:rPr lang="pl-PL" dirty="0" err="1"/>
              <a:t>regulates</a:t>
            </a:r>
            <a:r>
              <a:rPr lang="pl-PL" dirty="0"/>
              <a:t> </a:t>
            </a:r>
            <a:r>
              <a:rPr lang="pl-PL" dirty="0" err="1"/>
              <a:t>specific</a:t>
            </a:r>
            <a:r>
              <a:rPr lang="pl-PL" dirty="0"/>
              <a:t> </a:t>
            </a:r>
            <a:r>
              <a:rPr lang="pl-PL" dirty="0" err="1"/>
              <a:t>sectors</a:t>
            </a:r>
            <a:r>
              <a:rPr lang="pl-PL" dirty="0"/>
              <a:t> –</a:t>
            </a:r>
          </a:p>
          <a:p>
            <a:r>
              <a:rPr lang="pl-PL" dirty="0" err="1"/>
              <a:t>Regulation</a:t>
            </a:r>
            <a:r>
              <a:rPr lang="pl-PL" dirty="0"/>
              <a:t> 536/2014 (</a:t>
            </a:r>
            <a:r>
              <a:rPr lang="pl-PL" dirty="0" err="1"/>
              <a:t>clinical</a:t>
            </a:r>
            <a:r>
              <a:rPr lang="pl-PL" dirty="0"/>
              <a:t> </a:t>
            </a:r>
            <a:r>
              <a:rPr lang="pl-PL" dirty="0" err="1"/>
              <a:t>trials</a:t>
            </a:r>
            <a:r>
              <a:rPr lang="pl-PL" dirty="0"/>
              <a:t>).</a:t>
            </a:r>
          </a:p>
          <a:p>
            <a:r>
              <a:rPr lang="pl-PL" dirty="0"/>
              <a:t>EMA – </a:t>
            </a:r>
            <a:r>
              <a:rPr lang="pl-PL" dirty="0" err="1"/>
              <a:t>lawmaker</a:t>
            </a:r>
            <a:r>
              <a:rPr lang="pl-PL" dirty="0"/>
              <a:t> for </a:t>
            </a:r>
            <a:r>
              <a:rPr lang="pl-PL" dirty="0" err="1"/>
              <a:t>clinical</a:t>
            </a:r>
            <a:r>
              <a:rPr lang="pl-PL" dirty="0"/>
              <a:t> </a:t>
            </a:r>
            <a:r>
              <a:rPr lang="pl-PL" dirty="0" err="1"/>
              <a:t>trials</a:t>
            </a:r>
            <a:endParaRPr lang="pl-PL" dirty="0"/>
          </a:p>
        </p:txBody>
      </p:sp>
      <p:sp>
        <p:nvSpPr>
          <p:cNvPr id="6" name="pole tekstowe 5">
            <a:extLst>
              <a:ext uri="{FF2B5EF4-FFF2-40B4-BE49-F238E27FC236}">
                <a16:creationId xmlns:a16="http://schemas.microsoft.com/office/drawing/2014/main" id="{9FD58462-0C93-861F-F447-1345D7CF106E}"/>
              </a:ext>
            </a:extLst>
          </p:cNvPr>
          <p:cNvSpPr txBox="1"/>
          <p:nvPr/>
        </p:nvSpPr>
        <p:spPr>
          <a:xfrm>
            <a:off x="8621493" y="2446860"/>
            <a:ext cx="2360876" cy="3416320"/>
          </a:xfrm>
          <a:prstGeom prst="rect">
            <a:avLst/>
          </a:prstGeom>
          <a:noFill/>
        </p:spPr>
        <p:txBody>
          <a:bodyPr wrap="square" rtlCol="0">
            <a:spAutoFit/>
          </a:bodyPr>
          <a:lstStyle/>
          <a:p>
            <a:r>
              <a:rPr lang="pl-PL" dirty="0"/>
              <a:t>PRIORITY OF EMA</a:t>
            </a:r>
          </a:p>
          <a:p>
            <a:r>
              <a:rPr lang="pl-PL" dirty="0" err="1"/>
              <a:t>Regulation</a:t>
            </a:r>
            <a:r>
              <a:rPr lang="pl-PL" dirty="0"/>
              <a:t> 2017/745 and IVMD (in vitro diagnostics </a:t>
            </a:r>
            <a:r>
              <a:rPr lang="pl-PL" dirty="0" err="1"/>
              <a:t>medical</a:t>
            </a:r>
            <a:r>
              <a:rPr lang="pl-PL" dirty="0"/>
              <a:t> devices) – </a:t>
            </a:r>
            <a:r>
              <a:rPr lang="pl-PL" dirty="0" err="1"/>
              <a:t>main</a:t>
            </a:r>
            <a:r>
              <a:rPr lang="pl-PL" dirty="0"/>
              <a:t> </a:t>
            </a:r>
            <a:r>
              <a:rPr lang="pl-PL" dirty="0" err="1"/>
              <a:t>sources</a:t>
            </a:r>
            <a:r>
              <a:rPr lang="pl-PL" dirty="0"/>
              <a:t> of </a:t>
            </a:r>
            <a:r>
              <a:rPr lang="pl-PL" dirty="0" err="1"/>
              <a:t>medical</a:t>
            </a:r>
            <a:r>
              <a:rPr lang="pl-PL" dirty="0"/>
              <a:t> devices</a:t>
            </a:r>
          </a:p>
          <a:p>
            <a:endParaRPr lang="pl-PL" dirty="0"/>
          </a:p>
          <a:p>
            <a:r>
              <a:rPr lang="pl-PL" dirty="0" err="1"/>
              <a:t>National</a:t>
            </a:r>
            <a:r>
              <a:rPr lang="pl-PL" dirty="0"/>
              <a:t> law </a:t>
            </a:r>
            <a:r>
              <a:rPr lang="pl-PL" dirty="0" err="1"/>
              <a:t>supplements</a:t>
            </a:r>
            <a:r>
              <a:rPr lang="pl-PL" dirty="0"/>
              <a:t> </a:t>
            </a:r>
            <a:r>
              <a:rPr lang="pl-PL" dirty="0" err="1"/>
              <a:t>administrative</a:t>
            </a:r>
            <a:r>
              <a:rPr lang="pl-PL" dirty="0"/>
              <a:t> </a:t>
            </a:r>
            <a:r>
              <a:rPr lang="pl-PL" dirty="0" err="1"/>
              <a:t>procedures</a:t>
            </a:r>
            <a:endParaRPr lang="pl-PL" dirty="0"/>
          </a:p>
        </p:txBody>
      </p:sp>
    </p:spTree>
    <p:extLst>
      <p:ext uri="{BB962C8B-B14F-4D97-AF65-F5344CB8AC3E}">
        <p14:creationId xmlns:p14="http://schemas.microsoft.com/office/powerpoint/2010/main" val="2981683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ytuł 14">
            <a:extLst>
              <a:ext uri="{FF2B5EF4-FFF2-40B4-BE49-F238E27FC236}">
                <a16:creationId xmlns:a16="http://schemas.microsoft.com/office/drawing/2014/main" id="{981B4BE1-978D-E27F-57AC-A22B04C255D2}"/>
              </a:ext>
            </a:extLst>
          </p:cNvPr>
          <p:cNvSpPr>
            <a:spLocks noGrp="1"/>
          </p:cNvSpPr>
          <p:nvPr>
            <p:ph type="title"/>
          </p:nvPr>
        </p:nvSpPr>
        <p:spPr/>
        <p:txBody>
          <a:bodyPr/>
          <a:lstStyle/>
          <a:p>
            <a:r>
              <a:rPr lang="pl-PL" dirty="0"/>
              <a:t>LEGAL ENVIRONMENT IN EUROPE for </a:t>
            </a:r>
            <a:r>
              <a:rPr lang="pl-PL" dirty="0" err="1"/>
              <a:t>medicines</a:t>
            </a:r>
            <a:r>
              <a:rPr lang="pl-PL" dirty="0"/>
              <a:t> – </a:t>
            </a:r>
            <a:r>
              <a:rPr lang="pl-PL" dirty="0" err="1"/>
              <a:t>additional</a:t>
            </a:r>
            <a:r>
              <a:rPr lang="pl-PL" dirty="0"/>
              <a:t> </a:t>
            </a:r>
            <a:r>
              <a:rPr lang="pl-PL" dirty="0" err="1"/>
              <a:t>information</a:t>
            </a:r>
            <a:endParaRPr lang="pl-PL" dirty="0"/>
          </a:p>
        </p:txBody>
      </p:sp>
      <p:sp>
        <p:nvSpPr>
          <p:cNvPr id="16" name="Symbol zastępczy zawartości 15">
            <a:extLst>
              <a:ext uri="{FF2B5EF4-FFF2-40B4-BE49-F238E27FC236}">
                <a16:creationId xmlns:a16="http://schemas.microsoft.com/office/drawing/2014/main" id="{29F67F95-5B2C-9AFF-73D9-36996710D614}"/>
              </a:ext>
            </a:extLst>
          </p:cNvPr>
          <p:cNvSpPr>
            <a:spLocks noGrp="1"/>
          </p:cNvSpPr>
          <p:nvPr>
            <p:ph idx="1"/>
          </p:nvPr>
        </p:nvSpPr>
        <p:spPr/>
        <p:txBody>
          <a:bodyPr/>
          <a:lstStyle/>
          <a:p>
            <a:r>
              <a:rPr lang="pl-PL" dirty="0" err="1"/>
              <a:t>National</a:t>
            </a:r>
            <a:r>
              <a:rPr lang="pl-PL" dirty="0"/>
              <a:t> pharmaceutical law – </a:t>
            </a:r>
            <a:r>
              <a:rPr lang="pl-PL" dirty="0" err="1"/>
              <a:t>main</a:t>
            </a:r>
            <a:r>
              <a:rPr lang="pl-PL" dirty="0"/>
              <a:t> </a:t>
            </a:r>
            <a:r>
              <a:rPr lang="pl-PL" dirty="0" err="1"/>
              <a:t>act</a:t>
            </a:r>
            <a:r>
              <a:rPr lang="pl-PL" dirty="0"/>
              <a:t> and </a:t>
            </a:r>
            <a:r>
              <a:rPr lang="pl-PL" dirty="0" err="1"/>
              <a:t>around</a:t>
            </a:r>
            <a:r>
              <a:rPr lang="pl-PL" dirty="0"/>
              <a:t> </a:t>
            </a:r>
            <a:r>
              <a:rPr lang="en-US" dirty="0"/>
              <a:t>6.5 thousand small individual implementing acts</a:t>
            </a:r>
            <a:r>
              <a:rPr lang="pl-PL" dirty="0"/>
              <a:t> / </a:t>
            </a:r>
            <a:r>
              <a:rPr lang="pl-PL" dirty="0" err="1"/>
              <a:t>ordinances</a:t>
            </a:r>
            <a:r>
              <a:rPr lang="en-US" dirty="0"/>
              <a:t>, such as directives, for example rules for running pharmacies, rules for financing medicines, rules for public procurement for hospitals</a:t>
            </a:r>
            <a:r>
              <a:rPr lang="pl-PL" dirty="0"/>
              <a:t>;</a:t>
            </a:r>
          </a:p>
          <a:p>
            <a:r>
              <a:rPr lang="en-US" dirty="0"/>
              <a:t> Regulation (EU) No 536/2014 of the European Parliament and of the Council of 16 April 2014 on clinical trials on medicinal products for human use and repealing Directive 2001/20/EC (OJ L. 2014, No. 158, page 1, as amended).</a:t>
            </a:r>
            <a:r>
              <a:rPr lang="pl-PL" dirty="0"/>
              <a:t> – </a:t>
            </a:r>
            <a:r>
              <a:rPr lang="pl-PL" dirty="0" err="1"/>
              <a:t>This</a:t>
            </a:r>
            <a:r>
              <a:rPr lang="pl-PL" dirty="0"/>
              <a:t> </a:t>
            </a:r>
            <a:r>
              <a:rPr lang="pl-PL" dirty="0" err="1"/>
              <a:t>is</a:t>
            </a:r>
            <a:r>
              <a:rPr lang="pl-PL" dirty="0"/>
              <a:t> a </a:t>
            </a:r>
            <a:r>
              <a:rPr lang="pl-PL" dirty="0" err="1"/>
              <a:t>document</a:t>
            </a:r>
            <a:r>
              <a:rPr lang="pl-PL" dirty="0"/>
              <a:t> </a:t>
            </a:r>
            <a:r>
              <a:rPr lang="pl-PL" dirty="0" err="1"/>
              <a:t>which</a:t>
            </a:r>
            <a:r>
              <a:rPr lang="pl-PL" dirty="0"/>
              <a:t> </a:t>
            </a:r>
            <a:r>
              <a:rPr lang="pl-PL" dirty="0" err="1"/>
              <a:t>regulates</a:t>
            </a:r>
            <a:r>
              <a:rPr lang="pl-PL" dirty="0"/>
              <a:t> </a:t>
            </a:r>
            <a:r>
              <a:rPr lang="pl-PL" dirty="0" err="1"/>
              <a:t>overall</a:t>
            </a:r>
            <a:r>
              <a:rPr lang="pl-PL" dirty="0"/>
              <a:t> a </a:t>
            </a:r>
            <a:r>
              <a:rPr lang="pl-PL" dirty="0" err="1"/>
              <a:t>specific</a:t>
            </a:r>
            <a:r>
              <a:rPr lang="pl-PL" dirty="0"/>
              <a:t> </a:t>
            </a:r>
            <a:r>
              <a:rPr lang="pl-PL" dirty="0" err="1"/>
              <a:t>stage</a:t>
            </a:r>
            <a:r>
              <a:rPr lang="pl-PL" dirty="0"/>
              <a:t> of marketing </a:t>
            </a:r>
            <a:r>
              <a:rPr lang="pl-PL" dirty="0" err="1"/>
              <a:t>authorization</a:t>
            </a:r>
            <a:r>
              <a:rPr lang="pl-PL" dirty="0"/>
              <a:t>, i.e. </a:t>
            </a:r>
            <a:r>
              <a:rPr lang="pl-PL" dirty="0" err="1"/>
              <a:t>clinical</a:t>
            </a:r>
            <a:r>
              <a:rPr lang="pl-PL" dirty="0"/>
              <a:t> </a:t>
            </a:r>
            <a:r>
              <a:rPr lang="pl-PL" dirty="0" err="1"/>
              <a:t>trial</a:t>
            </a:r>
            <a:r>
              <a:rPr lang="pl-PL" dirty="0"/>
              <a:t>.</a:t>
            </a:r>
          </a:p>
          <a:p>
            <a:endParaRPr lang="pl-PL" dirty="0"/>
          </a:p>
        </p:txBody>
      </p:sp>
    </p:spTree>
    <p:extLst>
      <p:ext uri="{BB962C8B-B14F-4D97-AF65-F5344CB8AC3E}">
        <p14:creationId xmlns:p14="http://schemas.microsoft.com/office/powerpoint/2010/main" val="3049894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A50EB4-8E3B-ADA0-6630-B1DDBA363752}"/>
              </a:ext>
            </a:extLst>
          </p:cNvPr>
          <p:cNvSpPr>
            <a:spLocks noGrp="1"/>
          </p:cNvSpPr>
          <p:nvPr>
            <p:ph type="title"/>
          </p:nvPr>
        </p:nvSpPr>
        <p:spPr/>
        <p:txBody>
          <a:bodyPr/>
          <a:lstStyle/>
          <a:p>
            <a:r>
              <a:rPr lang="pl-PL" dirty="0"/>
              <a:t>MEDICAL DEVICE – GENERAL DEFINITION</a:t>
            </a:r>
            <a:br>
              <a:rPr lang="pl-PL" dirty="0"/>
            </a:br>
            <a:r>
              <a:rPr lang="pl-PL" dirty="0"/>
              <a:t>Art. 2(1) </a:t>
            </a:r>
            <a:r>
              <a:rPr lang="pl-PL" dirty="0" err="1"/>
              <a:t>Regulation</a:t>
            </a:r>
            <a:r>
              <a:rPr lang="pl-PL" dirty="0"/>
              <a:t> (EU) 2017/745</a:t>
            </a:r>
          </a:p>
        </p:txBody>
      </p:sp>
      <p:sp>
        <p:nvSpPr>
          <p:cNvPr id="3" name="Symbol zastępczy zawartości 2">
            <a:extLst>
              <a:ext uri="{FF2B5EF4-FFF2-40B4-BE49-F238E27FC236}">
                <a16:creationId xmlns:a16="http://schemas.microsoft.com/office/drawing/2014/main" id="{B8E7800E-7158-D39F-CF5E-C7975FA814B9}"/>
              </a:ext>
            </a:extLst>
          </p:cNvPr>
          <p:cNvSpPr>
            <a:spLocks noGrp="1"/>
          </p:cNvSpPr>
          <p:nvPr>
            <p:ph idx="1"/>
          </p:nvPr>
        </p:nvSpPr>
        <p:spPr/>
        <p:txBody>
          <a:bodyPr>
            <a:normAutofit fontScale="77500" lnSpcReduction="20000"/>
          </a:bodyPr>
          <a:lstStyle/>
          <a:p>
            <a:pPr marL="0" indent="0">
              <a:buNone/>
            </a:pPr>
            <a:r>
              <a:rPr lang="en-US" dirty="0"/>
              <a:t>"medical device" means an instrument, apparatus, device, software, implant, reagent, material or other article intended by the manufacturer to be used, individually or in combination, on humans for one or more of the following specific medical uses:</a:t>
            </a:r>
          </a:p>
          <a:p>
            <a:pPr marL="0" indent="0">
              <a:buNone/>
            </a:pPr>
            <a:r>
              <a:rPr lang="en-US" dirty="0"/>
              <a:t>- 	diagnosing, preventing, monitoring, predicting, prognosticating, treating or alleviating disease,</a:t>
            </a:r>
          </a:p>
          <a:p>
            <a:pPr marL="0" indent="0">
              <a:buNone/>
            </a:pPr>
            <a:r>
              <a:rPr lang="en-US" dirty="0"/>
              <a:t>- 	diagnosing, monitoring, treating, alleviating or compensating for an injury or disability,</a:t>
            </a:r>
          </a:p>
          <a:p>
            <a:pPr marL="0" indent="0">
              <a:buNone/>
            </a:pPr>
            <a:r>
              <a:rPr lang="en-US" dirty="0"/>
              <a:t>- 	examining, replacing or modifying an anatomical structure or a physiological or disease process or condition,</a:t>
            </a:r>
          </a:p>
          <a:p>
            <a:pPr marL="0" indent="0">
              <a:buNone/>
            </a:pPr>
            <a:r>
              <a:rPr lang="en-US" dirty="0"/>
              <a:t>- 	providing information through in vitro testing of samples taken from the human body, including those taken from organ, blood and tissue donors,</a:t>
            </a:r>
          </a:p>
          <a:p>
            <a:pPr marL="0" indent="0">
              <a:buNone/>
            </a:pPr>
            <a:r>
              <a:rPr lang="en-US" dirty="0"/>
              <a:t>and which does not achieve its principal intended action by pharmacological, immunological or metabolic means in or on the human body, but whose action may be enhanced by such means.</a:t>
            </a:r>
          </a:p>
          <a:p>
            <a:endParaRPr lang="pl-PL" dirty="0"/>
          </a:p>
        </p:txBody>
      </p:sp>
    </p:spTree>
    <p:extLst>
      <p:ext uri="{BB962C8B-B14F-4D97-AF65-F5344CB8AC3E}">
        <p14:creationId xmlns:p14="http://schemas.microsoft.com/office/powerpoint/2010/main" val="62340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867467F-4AC0-F5D5-E3F1-87C34F200FEE}"/>
              </a:ext>
            </a:extLst>
          </p:cNvPr>
          <p:cNvSpPr>
            <a:spLocks noGrp="1"/>
          </p:cNvSpPr>
          <p:nvPr>
            <p:ph type="title"/>
          </p:nvPr>
        </p:nvSpPr>
        <p:spPr/>
        <p:txBody>
          <a:bodyPr/>
          <a:lstStyle/>
          <a:p>
            <a:r>
              <a:rPr lang="pl-PL" dirty="0"/>
              <a:t>MAP OF LEGAL SOURCES RELATED TO MEDICAL DEVICES IN EU</a:t>
            </a:r>
          </a:p>
        </p:txBody>
      </p:sp>
      <p:sp>
        <p:nvSpPr>
          <p:cNvPr id="5" name="Symbol zastępczy zawartości 4">
            <a:extLst>
              <a:ext uri="{FF2B5EF4-FFF2-40B4-BE49-F238E27FC236}">
                <a16:creationId xmlns:a16="http://schemas.microsoft.com/office/drawing/2014/main" id="{737B4CC2-C782-372F-BE61-D242D045CA34}"/>
              </a:ext>
            </a:extLst>
          </p:cNvPr>
          <p:cNvSpPr>
            <a:spLocks noGrp="1"/>
          </p:cNvSpPr>
          <p:nvPr>
            <p:ph sz="half" idx="1"/>
          </p:nvPr>
        </p:nvSpPr>
        <p:spPr>
          <a:xfrm>
            <a:off x="838200" y="1937857"/>
            <a:ext cx="4379752" cy="4239106"/>
          </a:xfrm>
        </p:spPr>
        <p:txBody>
          <a:bodyPr>
            <a:normAutofit fontScale="62500" lnSpcReduction="20000"/>
          </a:bodyPr>
          <a:lstStyle/>
          <a:p>
            <a:r>
              <a:rPr lang="pl-PL" sz="4000" b="1" u="sng" dirty="0"/>
              <a:t>MAIN DOCUMENT</a:t>
            </a:r>
          </a:p>
          <a:p>
            <a:pPr marL="0" indent="0">
              <a:buNone/>
            </a:pPr>
            <a:r>
              <a:rPr lang="en-US" sz="4000" dirty="0"/>
              <a:t>Regulation (EU) 2017/745 of the European Parliament and of the Council of 5 April 2017 on medical devices</a:t>
            </a:r>
            <a:r>
              <a:rPr lang="pl-PL" sz="4000" dirty="0"/>
              <a:t>;</a:t>
            </a:r>
          </a:p>
          <a:p>
            <a:pPr marL="0" indent="0">
              <a:buNone/>
            </a:pPr>
            <a:r>
              <a:rPr lang="pl-PL" sz="4000" b="1" u="sng" dirty="0"/>
              <a:t>ADDITIONAL DOCUMENT</a:t>
            </a:r>
          </a:p>
          <a:p>
            <a:pPr marL="0" indent="0">
              <a:buNone/>
            </a:pPr>
            <a:r>
              <a:rPr lang="en-US" sz="4000" dirty="0"/>
              <a:t>Regulation (EU) 2017/746 of the European Parliament and of the Council of 5 April 2017 on </a:t>
            </a:r>
            <a:r>
              <a:rPr lang="en-US" sz="4000" u="sng" dirty="0"/>
              <a:t>in vitro diagnostic medical devices</a:t>
            </a:r>
            <a:endParaRPr lang="pl-PL" sz="4000" u="sng" dirty="0"/>
          </a:p>
          <a:p>
            <a:pPr marL="0" indent="0">
              <a:buNone/>
            </a:pPr>
            <a:endParaRPr lang="pl-PL" dirty="0"/>
          </a:p>
        </p:txBody>
      </p:sp>
      <p:sp>
        <p:nvSpPr>
          <p:cNvPr id="6" name="Symbol zastępczy zawartości 5">
            <a:extLst>
              <a:ext uri="{FF2B5EF4-FFF2-40B4-BE49-F238E27FC236}">
                <a16:creationId xmlns:a16="http://schemas.microsoft.com/office/drawing/2014/main" id="{52B37363-03A1-1AD9-064C-9E57341E8BE3}"/>
              </a:ext>
            </a:extLst>
          </p:cNvPr>
          <p:cNvSpPr>
            <a:spLocks noGrp="1"/>
          </p:cNvSpPr>
          <p:nvPr>
            <p:ph sz="half" idx="2"/>
          </p:nvPr>
        </p:nvSpPr>
        <p:spPr>
          <a:xfrm>
            <a:off x="5368954" y="1937855"/>
            <a:ext cx="5984846" cy="4239107"/>
          </a:xfrm>
        </p:spPr>
        <p:txBody>
          <a:bodyPr>
            <a:normAutofit fontScale="62500" lnSpcReduction="20000"/>
          </a:bodyPr>
          <a:lstStyle/>
          <a:p>
            <a:r>
              <a:rPr lang="en-US" sz="3400" dirty="0"/>
              <a:t>CHAPTER VI of the Regulation 2017/745</a:t>
            </a:r>
            <a:r>
              <a:rPr lang="pl-PL" sz="3400" dirty="0"/>
              <a:t> </a:t>
            </a:r>
            <a:r>
              <a:rPr lang="en-US" sz="3400" dirty="0"/>
              <a:t>is ESPECIALLY IMPORTANT - i.e. CLINICAL EVALUATION AND CLINICAL TESTS</a:t>
            </a:r>
          </a:p>
          <a:p>
            <a:r>
              <a:rPr lang="en-US" sz="3400" dirty="0"/>
              <a:t>Article 61 of Regulation 2017/745 deserves attention here - this is Clinical Assessment. Here, the provision discusses what clinical evaluation of a medical device is. Confirmation of legality is made on the basis of clinical data that provide sufficient clinical evidence. </a:t>
            </a:r>
          </a:p>
          <a:p>
            <a:endParaRPr lang="en-US" sz="3400" dirty="0"/>
          </a:p>
          <a:p>
            <a:r>
              <a:rPr lang="en-US" sz="3400" dirty="0"/>
              <a:t>Another key regulation is Article 72 of Regulation 2017/745 – </a:t>
            </a:r>
            <a:r>
              <a:rPr lang="pl-PL" sz="3400" dirty="0"/>
              <a:t>c</a:t>
            </a:r>
            <a:r>
              <a:rPr lang="en-US" sz="3400" dirty="0" err="1"/>
              <a:t>onduct</a:t>
            </a:r>
            <a:r>
              <a:rPr lang="en-US" sz="3400" dirty="0"/>
              <a:t> of a clinical trial.</a:t>
            </a:r>
          </a:p>
          <a:p>
            <a:r>
              <a:rPr lang="en-US" sz="3400" dirty="0"/>
              <a:t>The sponsor and investigator shall ensure that the clinical trial is conducted in accordance with the approved clinical trial plan</a:t>
            </a:r>
            <a:r>
              <a:rPr lang="pl-PL" sz="3400" dirty="0"/>
              <a:t>.</a:t>
            </a:r>
            <a:endParaRPr lang="en-US" sz="3400" dirty="0"/>
          </a:p>
          <a:p>
            <a:endParaRPr lang="pl-PL" dirty="0"/>
          </a:p>
        </p:txBody>
      </p:sp>
    </p:spTree>
    <p:extLst>
      <p:ext uri="{BB962C8B-B14F-4D97-AF65-F5344CB8AC3E}">
        <p14:creationId xmlns:p14="http://schemas.microsoft.com/office/powerpoint/2010/main" val="2084470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9FD3F4-1A4D-DA53-81D1-63676287FF96}"/>
              </a:ext>
            </a:extLst>
          </p:cNvPr>
          <p:cNvSpPr>
            <a:spLocks noGrp="1"/>
          </p:cNvSpPr>
          <p:nvPr>
            <p:ph type="title"/>
          </p:nvPr>
        </p:nvSpPr>
        <p:spPr/>
        <p:txBody>
          <a:bodyPr>
            <a:normAutofit/>
          </a:bodyPr>
          <a:lstStyle/>
          <a:p>
            <a:r>
              <a:rPr lang="pl-PL" sz="2400" b="1" u="sng" dirty="0">
                <a:effectLst/>
                <a:latin typeface="Aptos" panose="020B0004020202020204" pitchFamily="34" charset="0"/>
                <a:ea typeface="Aptos" panose="020B0004020202020204" pitchFamily="34" charset="0"/>
                <a:cs typeface="Times New Roman" panose="02020603050405020304" pitchFamily="18" charset="0"/>
              </a:rPr>
              <a:t>REGULATORY ENVIRONMENT IN THE EU HEALTHCARE SECTOR</a:t>
            </a:r>
            <a:br>
              <a:rPr lang="pl-PL" sz="2400" b="1" u="sng" dirty="0">
                <a:effectLst/>
                <a:latin typeface="Aptos" panose="020B0004020202020204" pitchFamily="34" charset="0"/>
                <a:ea typeface="Aptos" panose="020B0004020202020204" pitchFamily="34" charset="0"/>
                <a:cs typeface="Times New Roman" panose="02020603050405020304" pitchFamily="18" charset="0"/>
              </a:rPr>
            </a:br>
            <a:r>
              <a:rPr lang="pl-PL" sz="2400" b="1" u="sng" dirty="0">
                <a:effectLst/>
                <a:latin typeface="Aptos" panose="020B0004020202020204" pitchFamily="34" charset="0"/>
                <a:ea typeface="Aptos" panose="020B0004020202020204" pitchFamily="34" charset="0"/>
                <a:cs typeface="Times New Roman" panose="02020603050405020304" pitchFamily="18" charset="0"/>
              </a:rPr>
              <a:t>MAP OF SOURCES OF LAW</a:t>
            </a:r>
            <a:endParaRPr lang="pl-PL" sz="5400" dirty="0"/>
          </a:p>
        </p:txBody>
      </p:sp>
      <p:sp>
        <p:nvSpPr>
          <p:cNvPr id="4" name="Symbol zastępczy zawartości 3">
            <a:extLst>
              <a:ext uri="{FF2B5EF4-FFF2-40B4-BE49-F238E27FC236}">
                <a16:creationId xmlns:a16="http://schemas.microsoft.com/office/drawing/2014/main" id="{718BADFB-F1A2-D19B-4EC7-F1E3BBB0D86D}"/>
              </a:ext>
            </a:extLst>
          </p:cNvPr>
          <p:cNvSpPr>
            <a:spLocks noGrp="1"/>
          </p:cNvSpPr>
          <p:nvPr>
            <p:ph sz="half" idx="1"/>
          </p:nvPr>
        </p:nvSpPr>
        <p:spPr/>
        <p:txBody>
          <a:bodyPr>
            <a:normAutofit fontScale="70000" lnSpcReduction="20000"/>
          </a:bodyPr>
          <a:lstStyle/>
          <a:p>
            <a:pPr marL="0" indent="0">
              <a:buNone/>
            </a:pPr>
            <a:r>
              <a:rPr lang="en-US" dirty="0"/>
              <a:t>a) Regulation (EC) No 726/2004 of the European Parliament and of the Council of 31 March 2004 laying down Community procedures for the authorization and supervision of medicinal products for human and veterinary use and establishing the European Medicines Agency (OJ UE. L. of 2004, No. 136, page 1, as amended )</a:t>
            </a:r>
            <a:r>
              <a:rPr lang="pl-PL" dirty="0"/>
              <a:t>;</a:t>
            </a:r>
            <a:endParaRPr lang="en-US" dirty="0"/>
          </a:p>
          <a:p>
            <a:pPr marL="0" indent="0">
              <a:buNone/>
            </a:pPr>
            <a:r>
              <a:rPr lang="en-US" dirty="0"/>
              <a:t>b) Regulation 536/2014 regarding technical regulations on the register of clinical trials in the European Union by the European Medicines Agency;</a:t>
            </a:r>
          </a:p>
          <a:p>
            <a:pPr marL="0" indent="0">
              <a:buNone/>
            </a:pPr>
            <a:r>
              <a:rPr lang="en-US" dirty="0"/>
              <a:t>c) Commission Implementing Regulation (EU) 2017/556 of 24 March 2017 on detailed arrangements for inspection procedures for good clinical practice pursuant to Regulation (EU) No 536/2014 of the European Parliament and of the Council (OJ EU) . L. of 2017, No. 80, page 7).</a:t>
            </a:r>
          </a:p>
          <a:p>
            <a:endParaRPr lang="pl-PL" dirty="0"/>
          </a:p>
        </p:txBody>
      </p:sp>
      <p:sp>
        <p:nvSpPr>
          <p:cNvPr id="5" name="Symbol zastępczy zawartości 4">
            <a:extLst>
              <a:ext uri="{FF2B5EF4-FFF2-40B4-BE49-F238E27FC236}">
                <a16:creationId xmlns:a16="http://schemas.microsoft.com/office/drawing/2014/main" id="{F40C35E2-B76B-7BDE-B191-B4591CBBA91B}"/>
              </a:ext>
            </a:extLst>
          </p:cNvPr>
          <p:cNvSpPr>
            <a:spLocks noGrp="1"/>
          </p:cNvSpPr>
          <p:nvPr>
            <p:ph sz="half" idx="2"/>
          </p:nvPr>
        </p:nvSpPr>
        <p:spPr/>
        <p:txBody>
          <a:bodyPr>
            <a:normAutofit fontScale="70000" lnSpcReduction="20000"/>
          </a:bodyPr>
          <a:lstStyle/>
          <a:p>
            <a:pPr marL="0" indent="0">
              <a:buNone/>
            </a:pPr>
            <a:r>
              <a:rPr lang="en-US" dirty="0"/>
              <a:t>On the other hand</a:t>
            </a:r>
            <a:r>
              <a:rPr lang="pl-PL" dirty="0"/>
              <a:t>,</a:t>
            </a:r>
            <a:r>
              <a:rPr lang="en-US" dirty="0"/>
              <a:t> we have the following national acts</a:t>
            </a:r>
            <a:r>
              <a:rPr lang="pl-PL" dirty="0"/>
              <a:t> (Poland)</a:t>
            </a:r>
            <a:r>
              <a:rPr lang="en-US" dirty="0"/>
              <a:t>:</a:t>
            </a:r>
          </a:p>
          <a:p>
            <a:pPr marL="0" indent="0">
              <a:buNone/>
            </a:pPr>
            <a:r>
              <a:rPr lang="en-US" dirty="0"/>
              <a:t>a) Act of March 18, 2011 on the Office for Registration of Medicinal Products, Medical Devices and Biocidal Products ( i.e. Journal of Laws of 2023, item 1223, as amended )</a:t>
            </a:r>
            <a:r>
              <a:rPr lang="pl-PL" dirty="0"/>
              <a:t>;</a:t>
            </a:r>
            <a:endParaRPr lang="en-US" dirty="0"/>
          </a:p>
          <a:p>
            <a:pPr marL="0" indent="0">
              <a:buNone/>
            </a:pPr>
            <a:r>
              <a:rPr lang="en-US" dirty="0"/>
              <a:t>b) Act of March 9, 2023 on clinical trials of medicinal products for human use (Journal of Laws, item 605).</a:t>
            </a:r>
          </a:p>
          <a:p>
            <a:endParaRPr lang="pl-PL" dirty="0"/>
          </a:p>
        </p:txBody>
      </p:sp>
    </p:spTree>
    <p:extLst>
      <p:ext uri="{BB962C8B-B14F-4D97-AF65-F5344CB8AC3E}">
        <p14:creationId xmlns:p14="http://schemas.microsoft.com/office/powerpoint/2010/main" val="2564581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2E29DA-19CB-E106-CDCE-EF5747634A25}"/>
              </a:ext>
            </a:extLst>
          </p:cNvPr>
          <p:cNvSpPr>
            <a:spLocks noGrp="1"/>
          </p:cNvSpPr>
          <p:nvPr>
            <p:ph type="title"/>
          </p:nvPr>
        </p:nvSpPr>
        <p:spPr/>
        <p:txBody>
          <a:bodyPr/>
          <a:lstStyle/>
          <a:p>
            <a:r>
              <a:rPr lang="pl-PL" b="0" dirty="0"/>
              <a:t>TYTUŁ</a:t>
            </a:r>
          </a:p>
        </p:txBody>
      </p:sp>
      <p:sp>
        <p:nvSpPr>
          <p:cNvPr id="15" name="Symbol zastępczy stopki 14">
            <a:extLst>
              <a:ext uri="{FF2B5EF4-FFF2-40B4-BE49-F238E27FC236}">
                <a16:creationId xmlns:a16="http://schemas.microsoft.com/office/drawing/2014/main" id="{4B125DEE-2943-3C20-3149-084AD44591ED}"/>
              </a:ext>
            </a:extLst>
          </p:cNvPr>
          <p:cNvSpPr>
            <a:spLocks noGrp="1"/>
          </p:cNvSpPr>
          <p:nvPr>
            <p:ph type="ftr" sz="quarter" idx="3"/>
          </p:nvPr>
        </p:nvSpPr>
        <p:spPr/>
        <p:txBody>
          <a:bodyPr/>
          <a:lstStyle/>
          <a:p>
            <a:r>
              <a:rPr lang="pl-PL"/>
              <a:t>TYTUŁ PREZENTACJI</a:t>
            </a:r>
            <a:endParaRPr lang="pl-PL" dirty="0"/>
          </a:p>
        </p:txBody>
      </p:sp>
      <p:sp>
        <p:nvSpPr>
          <p:cNvPr id="16" name="Symbol zastępczy numeru slajdu 15">
            <a:extLst>
              <a:ext uri="{FF2B5EF4-FFF2-40B4-BE49-F238E27FC236}">
                <a16:creationId xmlns:a16="http://schemas.microsoft.com/office/drawing/2014/main" id="{C2B96AC2-8AC9-E040-1024-DDBE6FA92FCB}"/>
              </a:ext>
            </a:extLst>
          </p:cNvPr>
          <p:cNvSpPr>
            <a:spLocks noGrp="1"/>
          </p:cNvSpPr>
          <p:nvPr>
            <p:ph type="sldNum" sz="quarter" idx="4"/>
          </p:nvPr>
        </p:nvSpPr>
        <p:spPr/>
        <p:txBody>
          <a:bodyPr/>
          <a:lstStyle/>
          <a:p>
            <a:pPr>
              <a:defRPr/>
            </a:pPr>
            <a:fld id="{8D1FC6F8-0BCD-47E9-9C64-690771D9C143}" type="slidenum">
              <a:rPr lang="pl-PL" noProof="0" smtClean="0"/>
              <a:pPr>
                <a:defRPr/>
              </a:pPr>
              <a:t>18</a:t>
            </a:fld>
            <a:endParaRPr lang="pl-PL" noProof="0"/>
          </a:p>
        </p:txBody>
      </p:sp>
      <p:sp>
        <p:nvSpPr>
          <p:cNvPr id="17" name="Symbol zastępczy daty 16">
            <a:extLst>
              <a:ext uri="{FF2B5EF4-FFF2-40B4-BE49-F238E27FC236}">
                <a16:creationId xmlns:a16="http://schemas.microsoft.com/office/drawing/2014/main" id="{73B5D276-8941-A0B4-F8BC-6EA221C9325F}"/>
              </a:ext>
            </a:extLst>
          </p:cNvPr>
          <p:cNvSpPr>
            <a:spLocks noGrp="1"/>
          </p:cNvSpPr>
          <p:nvPr>
            <p:ph type="dt" sz="half" idx="2"/>
          </p:nvPr>
        </p:nvSpPr>
        <p:spPr/>
        <p:txBody>
          <a:bodyPr/>
          <a:lstStyle/>
          <a:p>
            <a:pPr>
              <a:defRPr/>
            </a:pPr>
            <a:r>
              <a:rPr lang="pl-PL" cap="all"/>
              <a:t>21 maja 20XX</a:t>
            </a:r>
            <a:endParaRPr lang="pl-PL" cap="all" dirty="0"/>
          </a:p>
        </p:txBody>
      </p:sp>
      <p:sp>
        <p:nvSpPr>
          <p:cNvPr id="3" name="pole tekstowe 2">
            <a:extLst>
              <a:ext uri="{FF2B5EF4-FFF2-40B4-BE49-F238E27FC236}">
                <a16:creationId xmlns:a16="http://schemas.microsoft.com/office/drawing/2014/main" id="{6F9F5884-0CBB-F1ED-A7D4-2C9653EF4F98}"/>
              </a:ext>
            </a:extLst>
          </p:cNvPr>
          <p:cNvSpPr txBox="1"/>
          <p:nvPr/>
        </p:nvSpPr>
        <p:spPr>
          <a:xfrm>
            <a:off x="993913" y="333955"/>
            <a:ext cx="10106108" cy="830997"/>
          </a:xfrm>
          <a:prstGeom prst="rect">
            <a:avLst/>
          </a:prstGeom>
          <a:noFill/>
        </p:spPr>
        <p:txBody>
          <a:bodyPr wrap="square" rtlCol="0">
            <a:spAutoFit/>
          </a:bodyPr>
          <a:lstStyle/>
          <a:p>
            <a:pPr algn="ctr"/>
            <a:r>
              <a:rPr lang="en-US" sz="2400" b="1" dirty="0"/>
              <a:t>COMPARISON OF COMPETENCES OF THE EUROPEAN MEDICINES AGENCY AND THE POLISH PHARMACEUTICALS REGISTRATION OFFICE</a:t>
            </a:r>
            <a:endParaRPr lang="pl-PL" sz="2400" b="1" dirty="0"/>
          </a:p>
        </p:txBody>
      </p:sp>
      <p:sp>
        <p:nvSpPr>
          <p:cNvPr id="5" name="Prostokąt 4">
            <a:extLst>
              <a:ext uri="{FF2B5EF4-FFF2-40B4-BE49-F238E27FC236}">
                <a16:creationId xmlns:a16="http://schemas.microsoft.com/office/drawing/2014/main" id="{21224953-0AA3-6290-7A46-FE741AF35C0C}"/>
              </a:ext>
            </a:extLst>
          </p:cNvPr>
          <p:cNvSpPr/>
          <p:nvPr/>
        </p:nvSpPr>
        <p:spPr>
          <a:xfrm>
            <a:off x="636104" y="1590738"/>
            <a:ext cx="1160891" cy="24803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5B479E31-C48B-D999-30C4-AFC2D18A9695}"/>
              </a:ext>
            </a:extLst>
          </p:cNvPr>
          <p:cNvSpPr/>
          <p:nvPr/>
        </p:nvSpPr>
        <p:spPr>
          <a:xfrm>
            <a:off x="9455786" y="1590738"/>
            <a:ext cx="1160891" cy="248033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highlight>
                <a:srgbClr val="FF0000"/>
              </a:highlight>
            </a:endParaRPr>
          </a:p>
        </p:txBody>
      </p:sp>
      <p:sp>
        <p:nvSpPr>
          <p:cNvPr id="9" name="pole tekstowe 8">
            <a:extLst>
              <a:ext uri="{FF2B5EF4-FFF2-40B4-BE49-F238E27FC236}">
                <a16:creationId xmlns:a16="http://schemas.microsoft.com/office/drawing/2014/main" id="{A0D2BEFD-2AC5-3F0C-7CB4-03C449BD9ED0}"/>
              </a:ext>
            </a:extLst>
          </p:cNvPr>
          <p:cNvSpPr txBox="1"/>
          <p:nvPr/>
        </p:nvSpPr>
        <p:spPr>
          <a:xfrm>
            <a:off x="2154804" y="1610139"/>
            <a:ext cx="2687410" cy="2585323"/>
          </a:xfrm>
          <a:prstGeom prst="rect">
            <a:avLst/>
          </a:prstGeom>
          <a:noFill/>
        </p:spPr>
        <p:txBody>
          <a:bodyPr wrap="square" rtlCol="0">
            <a:spAutoFit/>
          </a:bodyPr>
          <a:lstStyle/>
          <a:p>
            <a:r>
              <a:rPr lang="en-US" dirty="0"/>
              <a:t>Placing a </a:t>
            </a:r>
            <a:r>
              <a:rPr lang="pl-PL" dirty="0" err="1"/>
              <a:t>product</a:t>
            </a:r>
            <a:r>
              <a:rPr lang="en-US" dirty="0"/>
              <a:t> on the market after a clinical trial before the European Union EMA </a:t>
            </a:r>
            <a:r>
              <a:rPr lang="pl-PL" dirty="0"/>
              <a:t>– </a:t>
            </a:r>
            <a:r>
              <a:rPr lang="pl-PL" dirty="0" err="1"/>
              <a:t>without</a:t>
            </a:r>
            <a:r>
              <a:rPr lang="pl-PL" dirty="0"/>
              <a:t> </a:t>
            </a:r>
            <a:r>
              <a:rPr lang="pl-PL" dirty="0" err="1"/>
              <a:t>acting</a:t>
            </a:r>
            <a:r>
              <a:rPr lang="pl-PL" dirty="0"/>
              <a:t> </a:t>
            </a:r>
            <a:r>
              <a:rPr lang="pl-PL" dirty="0" err="1"/>
              <a:t>before</a:t>
            </a:r>
            <a:r>
              <a:rPr lang="pl-PL" dirty="0"/>
              <a:t> the </a:t>
            </a:r>
            <a:r>
              <a:rPr lang="pl-PL" dirty="0" err="1"/>
              <a:t>national</a:t>
            </a:r>
            <a:r>
              <a:rPr lang="pl-PL" dirty="0"/>
              <a:t> authority</a:t>
            </a:r>
          </a:p>
          <a:p>
            <a:endParaRPr lang="pl-PL" dirty="0"/>
          </a:p>
          <a:p>
            <a:r>
              <a:rPr lang="pl-PL" dirty="0" err="1"/>
              <a:t>Legalisation</a:t>
            </a:r>
            <a:r>
              <a:rPr lang="pl-PL" dirty="0"/>
              <a:t> of the </a:t>
            </a:r>
            <a:r>
              <a:rPr lang="pl-PL" dirty="0" err="1"/>
              <a:t>product</a:t>
            </a:r>
            <a:r>
              <a:rPr lang="pl-PL" dirty="0"/>
              <a:t> for the </a:t>
            </a:r>
            <a:r>
              <a:rPr lang="pl-PL" dirty="0" err="1"/>
              <a:t>entire</a:t>
            </a:r>
            <a:r>
              <a:rPr lang="pl-PL" dirty="0"/>
              <a:t> EU.</a:t>
            </a:r>
          </a:p>
        </p:txBody>
      </p:sp>
      <p:sp>
        <p:nvSpPr>
          <p:cNvPr id="10" name="pole tekstowe 9">
            <a:extLst>
              <a:ext uri="{FF2B5EF4-FFF2-40B4-BE49-F238E27FC236}">
                <a16:creationId xmlns:a16="http://schemas.microsoft.com/office/drawing/2014/main" id="{1188049F-4DEB-B506-714A-9D307C6FBD08}"/>
              </a:ext>
            </a:extLst>
          </p:cNvPr>
          <p:cNvSpPr txBox="1"/>
          <p:nvPr/>
        </p:nvSpPr>
        <p:spPr>
          <a:xfrm>
            <a:off x="5962799" y="1538241"/>
            <a:ext cx="2687410" cy="3970318"/>
          </a:xfrm>
          <a:prstGeom prst="rect">
            <a:avLst/>
          </a:prstGeom>
          <a:noFill/>
        </p:spPr>
        <p:txBody>
          <a:bodyPr wrap="square" rtlCol="0">
            <a:spAutoFit/>
          </a:bodyPr>
          <a:lstStyle/>
          <a:p>
            <a:r>
              <a:rPr lang="en-US" dirty="0"/>
              <a:t>Placing a</a:t>
            </a:r>
            <a:r>
              <a:rPr lang="pl-PL" dirty="0"/>
              <a:t> </a:t>
            </a:r>
            <a:r>
              <a:rPr lang="pl-PL" dirty="0" err="1"/>
              <a:t>product</a:t>
            </a:r>
            <a:r>
              <a:rPr lang="en-US" dirty="0"/>
              <a:t> on the</a:t>
            </a:r>
            <a:r>
              <a:rPr lang="pl-PL" dirty="0"/>
              <a:t> </a:t>
            </a:r>
            <a:r>
              <a:rPr lang="pl-PL" dirty="0" err="1"/>
              <a:t>national</a:t>
            </a:r>
            <a:r>
              <a:rPr lang="en-US" dirty="0"/>
              <a:t> market after a clinical trial before the </a:t>
            </a:r>
            <a:r>
              <a:rPr lang="pl-PL" dirty="0" err="1"/>
              <a:t>national</a:t>
            </a:r>
            <a:r>
              <a:rPr lang="pl-PL" dirty="0"/>
              <a:t> authority – </a:t>
            </a:r>
            <a:r>
              <a:rPr lang="pl-PL" dirty="0" err="1"/>
              <a:t>without</a:t>
            </a:r>
            <a:r>
              <a:rPr lang="pl-PL" dirty="0"/>
              <a:t> </a:t>
            </a:r>
            <a:r>
              <a:rPr lang="pl-PL" dirty="0" err="1"/>
              <a:t>acting</a:t>
            </a:r>
            <a:r>
              <a:rPr lang="pl-PL" dirty="0"/>
              <a:t> </a:t>
            </a:r>
            <a:r>
              <a:rPr lang="pl-PL" dirty="0" err="1"/>
              <a:t>before</a:t>
            </a:r>
            <a:r>
              <a:rPr lang="pl-PL" dirty="0"/>
              <a:t> the </a:t>
            </a:r>
            <a:r>
              <a:rPr lang="pl-PL" dirty="0" err="1"/>
              <a:t>European</a:t>
            </a:r>
            <a:r>
              <a:rPr lang="pl-PL" dirty="0"/>
              <a:t> Union EMA </a:t>
            </a:r>
          </a:p>
          <a:p>
            <a:endParaRPr lang="pl-PL" dirty="0"/>
          </a:p>
          <a:p>
            <a:r>
              <a:rPr lang="pl-PL" dirty="0" err="1"/>
              <a:t>Example</a:t>
            </a:r>
            <a:r>
              <a:rPr lang="pl-PL" dirty="0"/>
              <a:t>: </a:t>
            </a:r>
            <a:r>
              <a:rPr lang="pl-PL" dirty="0" err="1"/>
              <a:t>medical</a:t>
            </a:r>
            <a:r>
              <a:rPr lang="pl-PL" dirty="0"/>
              <a:t> </a:t>
            </a:r>
            <a:r>
              <a:rPr lang="pl-PL" dirty="0" err="1"/>
              <a:t>cannabis</a:t>
            </a:r>
            <a:r>
              <a:rPr lang="pl-PL" dirty="0"/>
              <a:t> as a pharmaceutical </a:t>
            </a:r>
            <a:r>
              <a:rPr lang="pl-PL" dirty="0" err="1"/>
              <a:t>raw</a:t>
            </a:r>
            <a:r>
              <a:rPr lang="pl-PL" dirty="0"/>
              <a:t> </a:t>
            </a:r>
            <a:r>
              <a:rPr lang="pl-PL" dirty="0" err="1"/>
              <a:t>material</a:t>
            </a:r>
            <a:r>
              <a:rPr lang="pl-PL" dirty="0"/>
              <a:t>.</a:t>
            </a:r>
          </a:p>
          <a:p>
            <a:endParaRPr lang="pl-PL" dirty="0"/>
          </a:p>
          <a:p>
            <a:r>
              <a:rPr lang="pl-PL" dirty="0" err="1"/>
              <a:t>Legalisation</a:t>
            </a:r>
            <a:r>
              <a:rPr lang="pl-PL" dirty="0"/>
              <a:t> </a:t>
            </a:r>
            <a:r>
              <a:rPr lang="pl-PL" dirty="0" err="1"/>
              <a:t>depends</a:t>
            </a:r>
            <a:r>
              <a:rPr lang="pl-PL" dirty="0"/>
              <a:t> on the </a:t>
            </a:r>
            <a:r>
              <a:rPr lang="pl-PL" dirty="0" err="1"/>
              <a:t>respective</a:t>
            </a:r>
            <a:r>
              <a:rPr lang="pl-PL" dirty="0"/>
              <a:t> EU </a:t>
            </a:r>
            <a:r>
              <a:rPr lang="pl-PL" dirty="0" err="1"/>
              <a:t>Member</a:t>
            </a:r>
            <a:r>
              <a:rPr lang="pl-PL" dirty="0"/>
              <a:t> </a:t>
            </a:r>
            <a:r>
              <a:rPr lang="pl-PL" dirty="0" err="1"/>
              <a:t>States</a:t>
            </a:r>
            <a:r>
              <a:rPr lang="pl-PL" dirty="0"/>
              <a:t>.</a:t>
            </a:r>
          </a:p>
        </p:txBody>
      </p:sp>
      <p:sp>
        <p:nvSpPr>
          <p:cNvPr id="11" name="pole tekstowe 10">
            <a:extLst>
              <a:ext uri="{FF2B5EF4-FFF2-40B4-BE49-F238E27FC236}">
                <a16:creationId xmlns:a16="http://schemas.microsoft.com/office/drawing/2014/main" id="{37EDC6F8-C777-E5EA-B8A5-ABFCA275F468}"/>
              </a:ext>
            </a:extLst>
          </p:cNvPr>
          <p:cNvSpPr txBox="1"/>
          <p:nvPr/>
        </p:nvSpPr>
        <p:spPr>
          <a:xfrm>
            <a:off x="489203" y="4373217"/>
            <a:ext cx="4893830" cy="461665"/>
          </a:xfrm>
          <a:prstGeom prst="rect">
            <a:avLst/>
          </a:prstGeom>
          <a:noFill/>
        </p:spPr>
        <p:txBody>
          <a:bodyPr wrap="square" rtlCol="0">
            <a:spAutoFit/>
          </a:bodyPr>
          <a:lstStyle/>
          <a:p>
            <a:r>
              <a:rPr lang="pl-PL" sz="2400" dirty="0"/>
              <a:t>Independent </a:t>
            </a:r>
            <a:r>
              <a:rPr lang="pl-PL" sz="2400" dirty="0" err="1"/>
              <a:t>procedures</a:t>
            </a:r>
            <a:r>
              <a:rPr lang="pl-PL" sz="2400" dirty="0"/>
              <a:t> – </a:t>
            </a:r>
            <a:r>
              <a:rPr lang="pl-PL" sz="2400" dirty="0" err="1"/>
              <a:t>examples</a:t>
            </a:r>
            <a:r>
              <a:rPr lang="pl-PL" sz="2400" dirty="0"/>
              <a:t>.</a:t>
            </a:r>
          </a:p>
        </p:txBody>
      </p:sp>
    </p:spTree>
    <p:extLst>
      <p:ext uri="{BB962C8B-B14F-4D97-AF65-F5344CB8AC3E}">
        <p14:creationId xmlns:p14="http://schemas.microsoft.com/office/powerpoint/2010/main" val="3645532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36F7B0-161B-B1F0-0394-8AF8B7F7C050}"/>
              </a:ext>
            </a:extLst>
          </p:cNvPr>
          <p:cNvSpPr>
            <a:spLocks noGrp="1"/>
          </p:cNvSpPr>
          <p:nvPr>
            <p:ph type="title"/>
          </p:nvPr>
        </p:nvSpPr>
        <p:spPr/>
        <p:txBody>
          <a:bodyPr/>
          <a:lstStyle/>
          <a:p>
            <a:r>
              <a:rPr lang="pl-PL" b="0" dirty="0"/>
              <a:t>TYTUŁ</a:t>
            </a:r>
          </a:p>
        </p:txBody>
      </p:sp>
      <p:sp>
        <p:nvSpPr>
          <p:cNvPr id="15" name="Symbol zastępczy stopki 14">
            <a:extLst>
              <a:ext uri="{FF2B5EF4-FFF2-40B4-BE49-F238E27FC236}">
                <a16:creationId xmlns:a16="http://schemas.microsoft.com/office/drawing/2014/main" id="{ABBA2DB6-D0CB-AB15-C826-6134A62DEA00}"/>
              </a:ext>
            </a:extLst>
          </p:cNvPr>
          <p:cNvSpPr>
            <a:spLocks noGrp="1"/>
          </p:cNvSpPr>
          <p:nvPr>
            <p:ph type="ftr" sz="quarter" idx="3"/>
          </p:nvPr>
        </p:nvSpPr>
        <p:spPr/>
        <p:txBody>
          <a:bodyPr/>
          <a:lstStyle/>
          <a:p>
            <a:r>
              <a:rPr lang="pl-PL"/>
              <a:t>TYTUŁ PREZENTACJI</a:t>
            </a:r>
            <a:endParaRPr lang="pl-PL" dirty="0"/>
          </a:p>
        </p:txBody>
      </p:sp>
      <p:sp>
        <p:nvSpPr>
          <p:cNvPr id="16" name="Symbol zastępczy numeru slajdu 15">
            <a:extLst>
              <a:ext uri="{FF2B5EF4-FFF2-40B4-BE49-F238E27FC236}">
                <a16:creationId xmlns:a16="http://schemas.microsoft.com/office/drawing/2014/main" id="{1A3C36FA-1B97-F209-4D29-65234DC59F5A}"/>
              </a:ext>
            </a:extLst>
          </p:cNvPr>
          <p:cNvSpPr>
            <a:spLocks noGrp="1"/>
          </p:cNvSpPr>
          <p:nvPr>
            <p:ph type="sldNum" sz="quarter" idx="4"/>
          </p:nvPr>
        </p:nvSpPr>
        <p:spPr/>
        <p:txBody>
          <a:bodyPr/>
          <a:lstStyle/>
          <a:p>
            <a:pPr>
              <a:defRPr/>
            </a:pPr>
            <a:fld id="{8D1FC6F8-0BCD-47E9-9C64-690771D9C143}" type="slidenum">
              <a:rPr lang="pl-PL" noProof="0" smtClean="0"/>
              <a:pPr>
                <a:defRPr/>
              </a:pPr>
              <a:t>19</a:t>
            </a:fld>
            <a:endParaRPr lang="pl-PL" noProof="0"/>
          </a:p>
        </p:txBody>
      </p:sp>
      <p:sp>
        <p:nvSpPr>
          <p:cNvPr id="17" name="Symbol zastępczy daty 16">
            <a:extLst>
              <a:ext uri="{FF2B5EF4-FFF2-40B4-BE49-F238E27FC236}">
                <a16:creationId xmlns:a16="http://schemas.microsoft.com/office/drawing/2014/main" id="{E83AAF76-8336-BE33-5376-1C2813DA9F23}"/>
              </a:ext>
            </a:extLst>
          </p:cNvPr>
          <p:cNvSpPr>
            <a:spLocks noGrp="1"/>
          </p:cNvSpPr>
          <p:nvPr>
            <p:ph type="dt" sz="half" idx="2"/>
          </p:nvPr>
        </p:nvSpPr>
        <p:spPr/>
        <p:txBody>
          <a:bodyPr/>
          <a:lstStyle/>
          <a:p>
            <a:pPr>
              <a:defRPr/>
            </a:pPr>
            <a:r>
              <a:rPr lang="pl-PL" cap="all"/>
              <a:t>21 maja 20XX</a:t>
            </a:r>
            <a:endParaRPr lang="pl-PL" cap="all" dirty="0"/>
          </a:p>
        </p:txBody>
      </p:sp>
      <p:pic>
        <p:nvPicPr>
          <p:cNvPr id="18" name="Obraz 17">
            <a:extLst>
              <a:ext uri="{FF2B5EF4-FFF2-40B4-BE49-F238E27FC236}">
                <a16:creationId xmlns:a16="http://schemas.microsoft.com/office/drawing/2014/main" id="{889AD798-33E0-2A0B-3EBC-2C6D2DC6D2BF}"/>
              </a:ext>
            </a:extLst>
          </p:cNvPr>
          <p:cNvPicPr>
            <a:picLocks noChangeAspect="1"/>
          </p:cNvPicPr>
          <p:nvPr/>
        </p:nvPicPr>
        <p:blipFill>
          <a:blip r:embed="rId2"/>
          <a:stretch>
            <a:fillRect/>
          </a:stretch>
        </p:blipFill>
        <p:spPr>
          <a:xfrm rot="5400000">
            <a:off x="5615174" y="2286884"/>
            <a:ext cx="3429356" cy="2117548"/>
          </a:xfrm>
          <a:prstGeom prst="rect">
            <a:avLst/>
          </a:prstGeom>
        </p:spPr>
      </p:pic>
      <p:pic>
        <p:nvPicPr>
          <p:cNvPr id="19" name="Obraz 18">
            <a:extLst>
              <a:ext uri="{FF2B5EF4-FFF2-40B4-BE49-F238E27FC236}">
                <a16:creationId xmlns:a16="http://schemas.microsoft.com/office/drawing/2014/main" id="{D0542A17-8F23-43D0-24AD-ED37284B3DEC}"/>
              </a:ext>
            </a:extLst>
          </p:cNvPr>
          <p:cNvPicPr>
            <a:picLocks noChangeAspect="1"/>
          </p:cNvPicPr>
          <p:nvPr/>
        </p:nvPicPr>
        <p:blipFill>
          <a:blip r:embed="rId3"/>
          <a:stretch>
            <a:fillRect/>
          </a:stretch>
        </p:blipFill>
        <p:spPr>
          <a:xfrm rot="16200000">
            <a:off x="2940182" y="2237435"/>
            <a:ext cx="3421047" cy="2224752"/>
          </a:xfrm>
          <a:prstGeom prst="rect">
            <a:avLst/>
          </a:prstGeom>
        </p:spPr>
      </p:pic>
      <p:sp>
        <p:nvSpPr>
          <p:cNvPr id="23" name="pole tekstowe 22">
            <a:extLst>
              <a:ext uri="{FF2B5EF4-FFF2-40B4-BE49-F238E27FC236}">
                <a16:creationId xmlns:a16="http://schemas.microsoft.com/office/drawing/2014/main" id="{AE1DB000-3BAD-4FB3-DA37-A2C28F59E2E8}"/>
              </a:ext>
            </a:extLst>
          </p:cNvPr>
          <p:cNvSpPr txBox="1"/>
          <p:nvPr/>
        </p:nvSpPr>
        <p:spPr>
          <a:xfrm>
            <a:off x="8304916" y="5106220"/>
            <a:ext cx="2344993" cy="369332"/>
          </a:xfrm>
          <a:prstGeom prst="rect">
            <a:avLst/>
          </a:prstGeom>
          <a:noFill/>
        </p:spPr>
        <p:txBody>
          <a:bodyPr wrap="square" rtlCol="0">
            <a:spAutoFit/>
          </a:bodyPr>
          <a:lstStyle/>
          <a:p>
            <a:r>
              <a:rPr lang="pl-PL" dirty="0">
                <a:solidFill>
                  <a:schemeClr val="bg1">
                    <a:lumMod val="95000"/>
                    <a:lumOff val="5000"/>
                  </a:schemeClr>
                </a:solidFill>
              </a:rPr>
              <a:t>Prawo Krajowe</a:t>
            </a:r>
          </a:p>
        </p:txBody>
      </p:sp>
      <p:sp>
        <p:nvSpPr>
          <p:cNvPr id="24" name="pole tekstowe 23">
            <a:extLst>
              <a:ext uri="{FF2B5EF4-FFF2-40B4-BE49-F238E27FC236}">
                <a16:creationId xmlns:a16="http://schemas.microsoft.com/office/drawing/2014/main" id="{08BD2F5D-97EA-885E-A63C-1CD40EE2BE6A}"/>
              </a:ext>
            </a:extLst>
          </p:cNvPr>
          <p:cNvSpPr txBox="1"/>
          <p:nvPr/>
        </p:nvSpPr>
        <p:spPr>
          <a:xfrm>
            <a:off x="950320" y="5106220"/>
            <a:ext cx="3111909" cy="369332"/>
          </a:xfrm>
          <a:prstGeom prst="rect">
            <a:avLst/>
          </a:prstGeom>
          <a:noFill/>
        </p:spPr>
        <p:txBody>
          <a:bodyPr wrap="square" rtlCol="0">
            <a:spAutoFit/>
          </a:bodyPr>
          <a:lstStyle/>
          <a:p>
            <a:r>
              <a:rPr lang="pl-PL" dirty="0">
                <a:solidFill>
                  <a:schemeClr val="bg1">
                    <a:lumMod val="95000"/>
                    <a:lumOff val="5000"/>
                  </a:schemeClr>
                </a:solidFill>
              </a:rPr>
              <a:t>Prawo Międzynarodowe</a:t>
            </a:r>
          </a:p>
        </p:txBody>
      </p:sp>
      <p:sp>
        <p:nvSpPr>
          <p:cNvPr id="3" name="pole tekstowe 2">
            <a:extLst>
              <a:ext uri="{FF2B5EF4-FFF2-40B4-BE49-F238E27FC236}">
                <a16:creationId xmlns:a16="http://schemas.microsoft.com/office/drawing/2014/main" id="{7F9C34C2-FA23-BB72-D083-7CB8A20B0D37}"/>
              </a:ext>
            </a:extLst>
          </p:cNvPr>
          <p:cNvSpPr txBox="1"/>
          <p:nvPr/>
        </p:nvSpPr>
        <p:spPr>
          <a:xfrm>
            <a:off x="2138901" y="548856"/>
            <a:ext cx="8325016" cy="954107"/>
          </a:xfrm>
          <a:prstGeom prst="rect">
            <a:avLst/>
          </a:prstGeom>
          <a:noFill/>
        </p:spPr>
        <p:txBody>
          <a:bodyPr wrap="square" rtlCol="0">
            <a:spAutoFit/>
          </a:bodyPr>
          <a:lstStyle/>
          <a:p>
            <a:r>
              <a:rPr lang="en-US" sz="2800" b="1" dirty="0"/>
              <a:t>Symbiosis and interpenetration of the Polish and EU systems </a:t>
            </a:r>
            <a:r>
              <a:rPr lang="pl-PL" sz="2800" b="1" dirty="0"/>
              <a:t>– </a:t>
            </a:r>
            <a:r>
              <a:rPr lang="pl-PL" sz="2800" b="1" dirty="0" err="1"/>
              <a:t>examples</a:t>
            </a:r>
            <a:r>
              <a:rPr lang="pl-PL" sz="2800" b="1" dirty="0"/>
              <a:t> of </a:t>
            </a:r>
            <a:r>
              <a:rPr lang="pl-PL" sz="2800" b="1" dirty="0" err="1"/>
              <a:t>procedures</a:t>
            </a:r>
            <a:endParaRPr lang="pl-PL" sz="2800" b="1" dirty="0"/>
          </a:p>
        </p:txBody>
      </p:sp>
      <p:sp>
        <p:nvSpPr>
          <p:cNvPr id="4" name="Dowolny kształt: kształt 3">
            <a:extLst>
              <a:ext uri="{FF2B5EF4-FFF2-40B4-BE49-F238E27FC236}">
                <a16:creationId xmlns:a16="http://schemas.microsoft.com/office/drawing/2014/main" id="{AC417FCE-AA9E-F9A3-2074-5DF97FB4DFCF}"/>
              </a:ext>
            </a:extLst>
          </p:cNvPr>
          <p:cNvSpPr/>
          <p:nvPr/>
        </p:nvSpPr>
        <p:spPr>
          <a:xfrm>
            <a:off x="5748793" y="1526650"/>
            <a:ext cx="524786" cy="3967701"/>
          </a:xfrm>
          <a:custGeom>
            <a:avLst/>
            <a:gdLst>
              <a:gd name="connsiteX0" fmla="*/ 524786 w 524786"/>
              <a:gd name="connsiteY0" fmla="*/ 0 h 3967701"/>
              <a:gd name="connsiteX1" fmla="*/ 135172 w 524786"/>
              <a:gd name="connsiteY1" fmla="*/ 1073427 h 3967701"/>
              <a:gd name="connsiteX2" fmla="*/ 445273 w 524786"/>
              <a:gd name="connsiteY2" fmla="*/ 1661823 h 3967701"/>
              <a:gd name="connsiteX3" fmla="*/ 174929 w 524786"/>
              <a:gd name="connsiteY3" fmla="*/ 2289976 h 3967701"/>
              <a:gd name="connsiteX4" fmla="*/ 477078 w 524786"/>
              <a:gd name="connsiteY4" fmla="*/ 3132814 h 3967701"/>
              <a:gd name="connsiteX5" fmla="*/ 0 w 524786"/>
              <a:gd name="connsiteY5" fmla="*/ 3967701 h 396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786" h="3967701">
                <a:moveTo>
                  <a:pt x="524786" y="0"/>
                </a:moveTo>
                <a:cubicBezTo>
                  <a:pt x="336605" y="398228"/>
                  <a:pt x="148424" y="796457"/>
                  <a:pt x="135172" y="1073427"/>
                </a:cubicBezTo>
                <a:cubicBezTo>
                  <a:pt x="121920" y="1350398"/>
                  <a:pt x="438647" y="1459065"/>
                  <a:pt x="445273" y="1661823"/>
                </a:cubicBezTo>
                <a:cubicBezTo>
                  <a:pt x="451899" y="1864581"/>
                  <a:pt x="169628" y="2044811"/>
                  <a:pt x="174929" y="2289976"/>
                </a:cubicBezTo>
                <a:cubicBezTo>
                  <a:pt x="180230" y="2535141"/>
                  <a:pt x="506233" y="2853193"/>
                  <a:pt x="477078" y="3132814"/>
                </a:cubicBezTo>
                <a:cubicBezTo>
                  <a:pt x="447923" y="3412435"/>
                  <a:pt x="79513" y="3829878"/>
                  <a:pt x="0" y="3967701"/>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pl-PL"/>
          </a:p>
        </p:txBody>
      </p:sp>
      <p:sp>
        <p:nvSpPr>
          <p:cNvPr id="5" name="pole tekstowe 4">
            <a:extLst>
              <a:ext uri="{FF2B5EF4-FFF2-40B4-BE49-F238E27FC236}">
                <a16:creationId xmlns:a16="http://schemas.microsoft.com/office/drawing/2014/main" id="{A134761A-FEB0-629F-B6A4-4815E700FF6D}"/>
              </a:ext>
            </a:extLst>
          </p:cNvPr>
          <p:cNvSpPr txBox="1"/>
          <p:nvPr/>
        </p:nvSpPr>
        <p:spPr>
          <a:xfrm>
            <a:off x="8762814" y="1907991"/>
            <a:ext cx="2289499" cy="3508653"/>
          </a:xfrm>
          <a:prstGeom prst="rect">
            <a:avLst/>
          </a:prstGeom>
          <a:noFill/>
        </p:spPr>
        <p:txBody>
          <a:bodyPr wrap="square" rtlCol="0">
            <a:spAutoFit/>
          </a:bodyPr>
          <a:lstStyle/>
          <a:p>
            <a:r>
              <a:rPr lang="en-US" sz="2400" dirty="0"/>
              <a:t>Polish authority decides about clinical trials</a:t>
            </a:r>
          </a:p>
          <a:p>
            <a:endParaRPr lang="en-US" dirty="0"/>
          </a:p>
          <a:p>
            <a:r>
              <a:rPr lang="en-US" sz="2400" dirty="0"/>
              <a:t>Sponsor acts before the national authority</a:t>
            </a:r>
          </a:p>
          <a:p>
            <a:endParaRPr lang="en-US" dirty="0"/>
          </a:p>
          <a:p>
            <a:endParaRPr lang="en-US" dirty="0"/>
          </a:p>
        </p:txBody>
      </p:sp>
      <p:sp>
        <p:nvSpPr>
          <p:cNvPr id="8" name="pole tekstowe 7">
            <a:extLst>
              <a:ext uri="{FF2B5EF4-FFF2-40B4-BE49-F238E27FC236}">
                <a16:creationId xmlns:a16="http://schemas.microsoft.com/office/drawing/2014/main" id="{4FA37259-EE47-3F25-B30B-C36D44ED65B6}"/>
              </a:ext>
            </a:extLst>
          </p:cNvPr>
          <p:cNvSpPr txBox="1"/>
          <p:nvPr/>
        </p:nvSpPr>
        <p:spPr>
          <a:xfrm>
            <a:off x="1137037" y="2011680"/>
            <a:ext cx="2224753" cy="2062103"/>
          </a:xfrm>
          <a:prstGeom prst="rect">
            <a:avLst/>
          </a:prstGeom>
          <a:noFill/>
        </p:spPr>
        <p:txBody>
          <a:bodyPr wrap="square" rtlCol="0">
            <a:spAutoFit/>
          </a:bodyPr>
          <a:lstStyle/>
          <a:p>
            <a:r>
              <a:rPr lang="en-US" sz="3200" dirty="0"/>
              <a:t>EMA carries </a:t>
            </a:r>
            <a:r>
              <a:rPr lang="en-US" sz="3200" dirty="0" err="1"/>
              <a:t>ou</a:t>
            </a:r>
            <a:r>
              <a:rPr lang="pl-PL" sz="3200" dirty="0"/>
              <a:t>t</a:t>
            </a:r>
            <a:r>
              <a:rPr lang="en-US" sz="3200" dirty="0"/>
              <a:t> clinical trials system</a:t>
            </a:r>
            <a:endParaRPr lang="pl-PL" sz="3200" dirty="0"/>
          </a:p>
        </p:txBody>
      </p:sp>
    </p:spTree>
    <p:extLst>
      <p:ext uri="{BB962C8B-B14F-4D97-AF65-F5344CB8AC3E}">
        <p14:creationId xmlns:p14="http://schemas.microsoft.com/office/powerpoint/2010/main" val="2566363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B88EB62-830C-DD32-3B78-806771FD7045}"/>
              </a:ext>
            </a:extLst>
          </p:cNvPr>
          <p:cNvSpPr>
            <a:spLocks noGrp="1"/>
          </p:cNvSpPr>
          <p:nvPr>
            <p:ph type="title"/>
          </p:nvPr>
        </p:nvSpPr>
        <p:spPr>
          <a:xfrm>
            <a:off x="838200" y="365125"/>
            <a:ext cx="10515600" cy="1325563"/>
          </a:xfrm>
        </p:spPr>
        <p:txBody>
          <a:bodyPr>
            <a:normAutofit/>
          </a:bodyPr>
          <a:lstStyle/>
          <a:p>
            <a:r>
              <a:rPr lang="en-US" sz="4000" dirty="0"/>
              <a:t>DATA ON THE SCALE OF R&amp;D EXPENDITURE IN HEALTH TECHNOLOGIES</a:t>
            </a:r>
          </a:p>
        </p:txBody>
      </p:sp>
      <p:sp>
        <p:nvSpPr>
          <p:cNvPr id="11" name="Content Placeholder 3">
            <a:extLst>
              <a:ext uri="{FF2B5EF4-FFF2-40B4-BE49-F238E27FC236}">
                <a16:creationId xmlns:a16="http://schemas.microsoft.com/office/drawing/2014/main" id="{32517607-F3F8-95A1-3E8B-20EC5673C383}"/>
              </a:ext>
            </a:extLst>
          </p:cNvPr>
          <p:cNvSpPr>
            <a:spLocks noGrp="1"/>
          </p:cNvSpPr>
          <p:nvPr>
            <p:ph sz="half" idx="2"/>
          </p:nvPr>
        </p:nvSpPr>
        <p:spPr>
          <a:xfrm>
            <a:off x="7999012" y="1825625"/>
            <a:ext cx="3354787" cy="4241220"/>
          </a:xfrm>
        </p:spPr>
        <p:txBody>
          <a:bodyPr>
            <a:normAutofit fontScale="62500" lnSpcReduction="20000"/>
          </a:bodyPr>
          <a:lstStyle/>
          <a:p>
            <a:pPr>
              <a:lnSpc>
                <a:spcPct val="107000"/>
              </a:lnSpc>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According to EUROSTAT data, the pharmaceutical industry is the high technology sector with the highest added value per person employed, significantly higher than the average value for high-tech and manufacturing industries. The pharmaceutical industry is also the sector with the highest ratio of R&amp;D investment to net sales.</a:t>
            </a:r>
            <a:endParaRPr lang="pl-PL" sz="2800" kern="100" dirty="0">
              <a:effectLst/>
              <a:latin typeface="Aptos" panose="020B0004020202020204" pitchFamily="34" charset="0"/>
              <a:ea typeface="Aptos" panose="020B0004020202020204" pitchFamily="34" charset="0"/>
              <a:cs typeface="Times New Roman" panose="02020603050405020304" pitchFamily="18" charset="0"/>
            </a:endParaRPr>
          </a:p>
          <a:p>
            <a:r>
              <a:rPr lang="pl-PL" dirty="0"/>
              <a:t>Source: </a:t>
            </a:r>
            <a:r>
              <a:rPr lang="en-US" dirty="0"/>
              <a:t>Report European Federation of Pharmaceutical Industries Associations 2023</a:t>
            </a:r>
          </a:p>
        </p:txBody>
      </p:sp>
      <p:graphicFrame>
        <p:nvGraphicFramePr>
          <p:cNvPr id="4" name="Wykres 3">
            <a:extLst>
              <a:ext uri="{FF2B5EF4-FFF2-40B4-BE49-F238E27FC236}">
                <a16:creationId xmlns:a16="http://schemas.microsoft.com/office/drawing/2014/main" id="{98C68CAD-39AC-2766-D55B-0BEAFAB5D5D2}"/>
              </a:ext>
            </a:extLst>
          </p:cNvPr>
          <p:cNvGraphicFramePr/>
          <p:nvPr/>
        </p:nvGraphicFramePr>
        <p:xfrm>
          <a:off x="540689" y="1825624"/>
          <a:ext cx="7394713" cy="45115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9672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ytuł 14">
            <a:extLst>
              <a:ext uri="{FF2B5EF4-FFF2-40B4-BE49-F238E27FC236}">
                <a16:creationId xmlns:a16="http://schemas.microsoft.com/office/drawing/2014/main" id="{9CD0C733-9985-CF5E-B425-3C2BAC77AE7C}"/>
              </a:ext>
            </a:extLst>
          </p:cNvPr>
          <p:cNvSpPr>
            <a:spLocks noGrp="1"/>
          </p:cNvSpPr>
          <p:nvPr>
            <p:ph type="title"/>
          </p:nvPr>
        </p:nvSpPr>
        <p:spPr/>
        <p:txBody>
          <a:bodyPr/>
          <a:lstStyle/>
          <a:p>
            <a:r>
              <a:rPr lang="pl-PL" b="1" dirty="0" err="1"/>
              <a:t>European</a:t>
            </a:r>
            <a:r>
              <a:rPr lang="pl-PL" b="1" dirty="0"/>
              <a:t> </a:t>
            </a:r>
            <a:r>
              <a:rPr lang="pl-PL" b="1" dirty="0" err="1"/>
              <a:t>Medicines</a:t>
            </a:r>
            <a:r>
              <a:rPr lang="pl-PL" b="1" dirty="0"/>
              <a:t> </a:t>
            </a:r>
            <a:r>
              <a:rPr lang="pl-PL" b="1" dirty="0" err="1"/>
              <a:t>Agency</a:t>
            </a:r>
            <a:r>
              <a:rPr lang="pl-PL" b="1" dirty="0"/>
              <a:t>:</a:t>
            </a:r>
          </a:p>
        </p:txBody>
      </p:sp>
      <p:sp>
        <p:nvSpPr>
          <p:cNvPr id="16" name="Symbol zastępczy zawartości 15">
            <a:extLst>
              <a:ext uri="{FF2B5EF4-FFF2-40B4-BE49-F238E27FC236}">
                <a16:creationId xmlns:a16="http://schemas.microsoft.com/office/drawing/2014/main" id="{C18FC824-1ADA-51AC-4E06-12EB4A663346}"/>
              </a:ext>
            </a:extLst>
          </p:cNvPr>
          <p:cNvSpPr>
            <a:spLocks noGrp="1"/>
          </p:cNvSpPr>
          <p:nvPr>
            <p:ph idx="1"/>
          </p:nvPr>
        </p:nvSpPr>
        <p:spPr>
          <a:xfrm>
            <a:off x="838200" y="1825625"/>
            <a:ext cx="10515600" cy="3978827"/>
          </a:xfrm>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European Medicines Agency (EMA) facilitates development and access to medicines for countries within the European Union (EU). EMA evaluates applications for marketing authorization submitted via the centralized procedure, monitors the safety of medicines across their lifecycle and provides information to healthcare professionals and patients.</a:t>
            </a: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medicines included in the work of EMA include medicines for human use, medicines for veterinary use and herbal medicines.</a:t>
            </a: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Medical devices are products or equipment intended for a medical purpose. In the European Union (EU) they must undergo a conformity assessment to demonstrate they meet legal requirements to ensure they are safe and perform as intended. They are regulated at EU Member State level, but the European Medicines Agency (EMA) is involved in the regulatory process.</a:t>
            </a: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48065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830C6CCC-0C03-F854-F2BA-DECD670AB14F}"/>
              </a:ext>
            </a:extLst>
          </p:cNvPr>
          <p:cNvSpPr>
            <a:spLocks noGrp="1"/>
          </p:cNvSpPr>
          <p:nvPr>
            <p:ph type="title"/>
          </p:nvPr>
        </p:nvSpPr>
        <p:spPr/>
        <p:txBody>
          <a:bodyPr/>
          <a:lstStyle/>
          <a:p>
            <a:r>
              <a:rPr lang="pl-PL" dirty="0"/>
              <a:t>OPPORTUNITIES – CLINICAL TRIALS IN THE EU</a:t>
            </a:r>
          </a:p>
        </p:txBody>
      </p:sp>
      <p:sp>
        <p:nvSpPr>
          <p:cNvPr id="5" name="Symbol zastępczy zawartości 4">
            <a:extLst>
              <a:ext uri="{FF2B5EF4-FFF2-40B4-BE49-F238E27FC236}">
                <a16:creationId xmlns:a16="http://schemas.microsoft.com/office/drawing/2014/main" id="{1139209F-3B45-B041-C9EC-529B52EFE727}"/>
              </a:ext>
            </a:extLst>
          </p:cNvPr>
          <p:cNvSpPr>
            <a:spLocks noGrp="1"/>
          </p:cNvSpPr>
          <p:nvPr>
            <p:ph sz="half" idx="1"/>
          </p:nvPr>
        </p:nvSpPr>
        <p:spPr/>
        <p:txBody>
          <a:bodyPr>
            <a:normAutofit fontScale="62500" lnSpcReduction="20000"/>
          </a:bodyPr>
          <a:lstStyle/>
          <a:p>
            <a:r>
              <a:rPr lang="en-US" dirty="0"/>
              <a:t>Access to </a:t>
            </a:r>
            <a:r>
              <a:rPr lang="en-US" b="1" u="sng" dirty="0"/>
              <a:t>CTIS (Clinical Trials Information System)</a:t>
            </a:r>
            <a:r>
              <a:rPr lang="pl-PL" dirty="0"/>
              <a:t>;</a:t>
            </a:r>
            <a:r>
              <a:rPr lang="en-US" dirty="0"/>
              <a:t> </a:t>
            </a:r>
            <a:endParaRPr lang="pl-PL" dirty="0"/>
          </a:p>
          <a:p>
            <a:r>
              <a:rPr lang="pl-PL" dirty="0"/>
              <a:t>T</a:t>
            </a:r>
            <a:r>
              <a:rPr lang="en-US" dirty="0" err="1"/>
              <a:t>ransparency</a:t>
            </a:r>
            <a:r>
              <a:rPr lang="en-US" dirty="0"/>
              <a:t> of information about clinical trials</a:t>
            </a:r>
            <a:r>
              <a:rPr lang="pl-PL" dirty="0"/>
              <a:t>;</a:t>
            </a:r>
          </a:p>
          <a:p>
            <a:r>
              <a:rPr lang="pl-PL" dirty="0"/>
              <a:t>H</a:t>
            </a:r>
            <a:r>
              <a:rPr lang="en-US" dirty="0" err="1"/>
              <a:t>armonization</a:t>
            </a:r>
            <a:r>
              <a:rPr lang="en-US" dirty="0"/>
              <a:t> and simplification of the electronic application procedure throughout the duration of clinical trials in the EU or EEA</a:t>
            </a:r>
            <a:r>
              <a:rPr lang="pl-PL" dirty="0"/>
              <a:t>;</a:t>
            </a:r>
          </a:p>
          <a:p>
            <a:r>
              <a:rPr lang="en-US" dirty="0"/>
              <a:t>The introduction of new forms of patient consent</a:t>
            </a:r>
            <a:r>
              <a:rPr lang="pl-PL" dirty="0"/>
              <a:t>; </a:t>
            </a:r>
            <a:r>
              <a:rPr lang="en-US" dirty="0"/>
              <a:t>possibility of expressing consent not only in writing but also in audio or visual form</a:t>
            </a:r>
            <a:r>
              <a:rPr lang="pl-PL" dirty="0"/>
              <a:t>;</a:t>
            </a:r>
          </a:p>
          <a:p>
            <a:r>
              <a:rPr lang="en-US" dirty="0"/>
              <a:t> </a:t>
            </a:r>
            <a:r>
              <a:rPr lang="pl-PL" dirty="0"/>
              <a:t>I</a:t>
            </a:r>
            <a:r>
              <a:rPr lang="en-US" dirty="0"/>
              <a:t>n the event of problems with the availability of auxiliary medicinal products authorized for marketing, </a:t>
            </a:r>
            <a:r>
              <a:rPr lang="en-US" u="sng" dirty="0"/>
              <a:t>there is allowed the use of products not authorized for marketing in a clinical trial</a:t>
            </a:r>
            <a:r>
              <a:rPr lang="pl-PL" dirty="0"/>
              <a:t>;</a:t>
            </a:r>
          </a:p>
          <a:p>
            <a:r>
              <a:rPr lang="pl-PL" dirty="0"/>
              <a:t>P</a:t>
            </a:r>
            <a:r>
              <a:rPr lang="en-US" dirty="0" err="1"/>
              <a:t>ossibility</a:t>
            </a:r>
            <a:r>
              <a:rPr lang="en-US" dirty="0"/>
              <a:t> of the existence in practice of </a:t>
            </a:r>
            <a:r>
              <a:rPr lang="en-US" u="sng" dirty="0"/>
              <a:t>loosely interconnected networks of researchers/research institutions</a:t>
            </a:r>
            <a:r>
              <a:rPr lang="pl-PL" dirty="0"/>
              <a:t>.</a:t>
            </a:r>
            <a:r>
              <a:rPr lang="en-US" dirty="0"/>
              <a:t> </a:t>
            </a:r>
            <a:endParaRPr lang="pl-PL" dirty="0"/>
          </a:p>
        </p:txBody>
      </p:sp>
      <p:sp>
        <p:nvSpPr>
          <p:cNvPr id="6" name="Symbol zastępczy zawartości 5">
            <a:extLst>
              <a:ext uri="{FF2B5EF4-FFF2-40B4-BE49-F238E27FC236}">
                <a16:creationId xmlns:a16="http://schemas.microsoft.com/office/drawing/2014/main" id="{7EBBBF20-662A-72DF-442D-B12BE5E8413F}"/>
              </a:ext>
            </a:extLst>
          </p:cNvPr>
          <p:cNvSpPr>
            <a:spLocks noGrp="1"/>
          </p:cNvSpPr>
          <p:nvPr>
            <p:ph sz="half" idx="2"/>
          </p:nvPr>
        </p:nvSpPr>
        <p:spPr/>
        <p:txBody>
          <a:bodyPr>
            <a:normAutofit fontScale="62500" lnSpcReduction="20000"/>
          </a:bodyPr>
          <a:lstStyle/>
          <a:p>
            <a:r>
              <a:rPr lang="en-US" b="1" u="sng" dirty="0"/>
              <a:t>From 31 January 2023</a:t>
            </a:r>
            <a:r>
              <a:rPr lang="en-US" dirty="0"/>
              <a:t>, all applications for authorization of clinical trials in the EU and EEA must be submitted via CT</a:t>
            </a:r>
            <a:r>
              <a:rPr lang="pl-PL" dirty="0"/>
              <a:t>I</a:t>
            </a:r>
            <a:r>
              <a:rPr lang="en-US" dirty="0"/>
              <a:t>S in accordance with the Clinical Trials Regulation (3-year transition period).</a:t>
            </a:r>
          </a:p>
          <a:p>
            <a:r>
              <a:rPr lang="en-US" b="1" u="sng" dirty="0"/>
              <a:t>From January 31, 2025</a:t>
            </a:r>
            <a:r>
              <a:rPr lang="en-US" dirty="0"/>
              <a:t>, all ongoing research must be transferred and registered in CTIS. (3-year transition period).</a:t>
            </a:r>
          </a:p>
          <a:p>
            <a:endParaRPr lang="pl-PL" dirty="0"/>
          </a:p>
        </p:txBody>
      </p:sp>
      <p:pic>
        <p:nvPicPr>
          <p:cNvPr id="8" name="Obraz 7">
            <a:extLst>
              <a:ext uri="{FF2B5EF4-FFF2-40B4-BE49-F238E27FC236}">
                <a16:creationId xmlns:a16="http://schemas.microsoft.com/office/drawing/2014/main" id="{8D889B32-6047-7DE0-29D8-95D7B6DE299C}"/>
              </a:ext>
            </a:extLst>
          </p:cNvPr>
          <p:cNvPicPr>
            <a:picLocks noChangeAspect="1"/>
          </p:cNvPicPr>
          <p:nvPr/>
        </p:nvPicPr>
        <p:blipFill>
          <a:blip r:embed="rId2"/>
          <a:stretch>
            <a:fillRect/>
          </a:stretch>
        </p:blipFill>
        <p:spPr>
          <a:xfrm>
            <a:off x="6515754" y="3682089"/>
            <a:ext cx="4990446" cy="2810786"/>
          </a:xfrm>
          <a:prstGeom prst="rect">
            <a:avLst/>
          </a:prstGeom>
        </p:spPr>
      </p:pic>
    </p:spTree>
    <p:extLst>
      <p:ext uri="{BB962C8B-B14F-4D97-AF65-F5344CB8AC3E}">
        <p14:creationId xmlns:p14="http://schemas.microsoft.com/office/powerpoint/2010/main" val="163746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20C67A-2AB0-7888-9A36-894044C297FF}"/>
              </a:ext>
            </a:extLst>
          </p:cNvPr>
          <p:cNvSpPr>
            <a:spLocks noGrp="1"/>
          </p:cNvSpPr>
          <p:nvPr>
            <p:ph type="title"/>
          </p:nvPr>
        </p:nvSpPr>
        <p:spPr/>
        <p:txBody>
          <a:bodyPr>
            <a:normAutofit fontScale="90000"/>
          </a:bodyPr>
          <a:lstStyle/>
          <a:p>
            <a:br>
              <a:rPr lang="pl-PL" dirty="0"/>
            </a:br>
            <a:r>
              <a:rPr lang="en-US" dirty="0"/>
              <a:t>O</a:t>
            </a:r>
            <a:r>
              <a:rPr lang="pl-PL" dirty="0"/>
              <a:t>BSTACLES</a:t>
            </a:r>
            <a:r>
              <a:rPr lang="en-US" dirty="0"/>
              <a:t> – CLINICAL TRIALS IN THE EU</a:t>
            </a:r>
            <a:br>
              <a:rPr lang="pl-PL" dirty="0"/>
            </a:br>
            <a:endParaRPr lang="pl-PL" dirty="0"/>
          </a:p>
        </p:txBody>
      </p:sp>
      <p:sp>
        <p:nvSpPr>
          <p:cNvPr id="3" name="Symbol zastępczy zawartości 2">
            <a:extLst>
              <a:ext uri="{FF2B5EF4-FFF2-40B4-BE49-F238E27FC236}">
                <a16:creationId xmlns:a16="http://schemas.microsoft.com/office/drawing/2014/main" id="{DBD8122F-A63D-D0C3-247A-3A5D664F663C}"/>
              </a:ext>
            </a:extLst>
          </p:cNvPr>
          <p:cNvSpPr>
            <a:spLocks noGrp="1"/>
          </p:cNvSpPr>
          <p:nvPr>
            <p:ph idx="1"/>
          </p:nvPr>
        </p:nvSpPr>
        <p:spPr/>
        <p:txBody>
          <a:bodyPr>
            <a:normAutofit fontScale="92500"/>
          </a:bodyPr>
          <a:lstStyle/>
          <a:p>
            <a:r>
              <a:rPr lang="pl-PL" dirty="0"/>
              <a:t>T</a:t>
            </a:r>
            <a:r>
              <a:rPr lang="en-US" dirty="0"/>
              <a:t>he issue of terminology used in Regulation (EU) No. 536/2014 of the European Parliament and of the Council.</a:t>
            </a:r>
          </a:p>
          <a:p>
            <a:r>
              <a:rPr lang="en-US" dirty="0"/>
              <a:t>Pursuant to Art. 4 of the Regulation on Clinical Trials, "a clinical trial is subject to scientific and </a:t>
            </a:r>
            <a:r>
              <a:rPr lang="en-US" b="1" u="sng" dirty="0"/>
              <a:t>ethical evaluation</a:t>
            </a:r>
            <a:r>
              <a:rPr lang="en-US" dirty="0"/>
              <a:t>" - the ethical evaluation is carried out by ethical committees in accordance with the law of the Member State concerned</a:t>
            </a:r>
            <a:r>
              <a:rPr lang="pl-PL" dirty="0"/>
              <a:t>;</a:t>
            </a:r>
          </a:p>
          <a:p>
            <a:r>
              <a:rPr lang="en-US" dirty="0"/>
              <a:t>Scope of Member State supervision</a:t>
            </a:r>
            <a:r>
              <a:rPr lang="pl-PL" dirty="0"/>
              <a:t>:</a:t>
            </a:r>
          </a:p>
          <a:p>
            <a:pPr marL="0" indent="0">
              <a:buNone/>
            </a:pPr>
            <a:r>
              <a:rPr lang="pl-PL" dirty="0"/>
              <a:t> - w</a:t>
            </a:r>
            <a:r>
              <a:rPr lang="en-US" dirty="0" err="1"/>
              <a:t>ithdrawal</a:t>
            </a:r>
            <a:r>
              <a:rPr lang="en-US" dirty="0"/>
              <a:t> of consent to clinical trials;</a:t>
            </a:r>
          </a:p>
          <a:p>
            <a:pPr marL="0" indent="0">
              <a:buNone/>
            </a:pPr>
            <a:r>
              <a:rPr lang="pl-PL" dirty="0"/>
              <a:t> </a:t>
            </a:r>
            <a:r>
              <a:rPr lang="en-US" dirty="0"/>
              <a:t>- </a:t>
            </a:r>
            <a:r>
              <a:rPr lang="pl-PL" dirty="0"/>
              <a:t>s</a:t>
            </a:r>
            <a:r>
              <a:rPr lang="en-US" dirty="0" err="1"/>
              <a:t>uspensions</a:t>
            </a:r>
            <a:r>
              <a:rPr lang="en-US" dirty="0"/>
              <a:t> of clinical trials;</a:t>
            </a:r>
          </a:p>
          <a:p>
            <a:pPr marL="0" indent="0">
              <a:buNone/>
            </a:pPr>
            <a:r>
              <a:rPr lang="en-US" dirty="0"/>
              <a:t>- </a:t>
            </a:r>
            <a:r>
              <a:rPr lang="pl-PL" dirty="0"/>
              <a:t>i</a:t>
            </a:r>
            <a:r>
              <a:rPr lang="en-US" dirty="0" err="1"/>
              <a:t>mpos</a:t>
            </a:r>
            <a:r>
              <a:rPr lang="pl-PL" dirty="0" err="1"/>
              <a:t>ition</a:t>
            </a:r>
            <a:r>
              <a:rPr lang="pl-PL" dirty="0"/>
              <a:t> of</a:t>
            </a:r>
            <a:r>
              <a:rPr lang="en-US" dirty="0"/>
              <a:t> a commitment on the sponsor to change any clinical aspect</a:t>
            </a:r>
            <a:r>
              <a:rPr lang="pl-PL" dirty="0"/>
              <a:t>.</a:t>
            </a:r>
            <a:endParaRPr lang="en-US" dirty="0"/>
          </a:p>
          <a:p>
            <a:endParaRPr lang="en-US" dirty="0"/>
          </a:p>
          <a:p>
            <a:endParaRPr lang="pl-PL" dirty="0"/>
          </a:p>
        </p:txBody>
      </p:sp>
    </p:spTree>
    <p:extLst>
      <p:ext uri="{BB962C8B-B14F-4D97-AF65-F5344CB8AC3E}">
        <p14:creationId xmlns:p14="http://schemas.microsoft.com/office/powerpoint/2010/main" val="719078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B72E22-E42A-899A-AE78-064E7F4B3FC1}"/>
              </a:ext>
            </a:extLst>
          </p:cNvPr>
          <p:cNvSpPr>
            <a:spLocks noGrp="1"/>
          </p:cNvSpPr>
          <p:nvPr>
            <p:ph type="title"/>
          </p:nvPr>
        </p:nvSpPr>
        <p:spPr>
          <a:xfrm>
            <a:off x="747297" y="2755965"/>
            <a:ext cx="4989628" cy="1929505"/>
          </a:xfrm>
        </p:spPr>
        <p:txBody>
          <a:bodyPr>
            <a:normAutofit fontScale="90000"/>
          </a:bodyPr>
          <a:lstStyle/>
          <a:p>
            <a:pPr>
              <a:lnSpc>
                <a:spcPct val="107000"/>
              </a:lnSpc>
              <a:spcAft>
                <a:spcPts val="800"/>
              </a:spcAft>
            </a:pPr>
            <a:r>
              <a:rPr lang="en-US" sz="2700" b="1"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Medical devices undergo a clinical trial (if classified as high-risk and innovative medical devices).</a:t>
            </a:r>
            <a:br>
              <a:rPr lang="pl-PL" sz="2700" b="1"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br>
            <a:br>
              <a:rPr lang="pl-PL" sz="27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br>
            <a:r>
              <a:rPr lang="en-US" sz="2700" b="1"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In vitro diagnostic medical devices undergo testing of their performance.</a:t>
            </a: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endParaRPr lang="pl-PL" sz="900" dirty="0"/>
          </a:p>
        </p:txBody>
      </p:sp>
    </p:spTree>
    <p:extLst>
      <p:ext uri="{BB962C8B-B14F-4D97-AF65-F5344CB8AC3E}">
        <p14:creationId xmlns:p14="http://schemas.microsoft.com/office/powerpoint/2010/main" val="2356670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0CA0415E-122B-3295-EA11-10D3276D9371}"/>
              </a:ext>
            </a:extLst>
          </p:cNvPr>
          <p:cNvSpPr>
            <a:spLocks noGrp="1"/>
          </p:cNvSpPr>
          <p:nvPr>
            <p:ph type="title"/>
          </p:nvPr>
        </p:nvSpPr>
        <p:spPr/>
        <p:txBody>
          <a:bodyPr/>
          <a:lstStyle/>
          <a:p>
            <a:r>
              <a:rPr lang="pl-PL" dirty="0"/>
              <a:t>LEGAL STATUS OF SOFTWARE IN HEALTHCARE   ?§</a:t>
            </a:r>
          </a:p>
        </p:txBody>
      </p:sp>
      <p:graphicFrame>
        <p:nvGraphicFramePr>
          <p:cNvPr id="7" name="Symbol zastępczy zawartości 6">
            <a:extLst>
              <a:ext uri="{FF2B5EF4-FFF2-40B4-BE49-F238E27FC236}">
                <a16:creationId xmlns:a16="http://schemas.microsoft.com/office/drawing/2014/main" id="{9274283B-4EF3-6EC4-5637-827E2BF8997B}"/>
              </a:ext>
            </a:extLst>
          </p:cNvPr>
          <p:cNvGraphicFramePr>
            <a:graphicFrameLocks noGrp="1"/>
          </p:cNvGraphicFramePr>
          <p:nvPr>
            <p:ph idx="1"/>
          </p:nvPr>
        </p:nvGraphicFramePr>
        <p:xfrm>
          <a:off x="5970367" y="825831"/>
          <a:ext cx="4954725" cy="4437932"/>
        </p:xfrm>
        <a:graphic>
          <a:graphicData uri="http://schemas.openxmlformats.org/drawingml/2006/table">
            <a:tbl>
              <a:tblPr firstRow="1" bandRow="1">
                <a:tableStyleId>{5C22544A-7EE6-4342-B048-85BDC9FD1C3A}</a:tableStyleId>
              </a:tblPr>
              <a:tblGrid>
                <a:gridCol w="4954725">
                  <a:extLst>
                    <a:ext uri="{9D8B030D-6E8A-4147-A177-3AD203B41FA5}">
                      <a16:colId xmlns:a16="http://schemas.microsoft.com/office/drawing/2014/main" val="3830695238"/>
                    </a:ext>
                  </a:extLst>
                </a:gridCol>
              </a:tblGrid>
              <a:tr h="1958416">
                <a:tc>
                  <a:txBody>
                    <a:bodyPr/>
                    <a:lstStyle/>
                    <a:p>
                      <a:r>
                        <a:rPr lang="pl-PL" dirty="0"/>
                        <a:t>SOFTWARE </a:t>
                      </a:r>
                      <a:r>
                        <a:rPr lang="pl-PL" dirty="0" err="1"/>
                        <a:t>used</a:t>
                      </a:r>
                      <a:r>
                        <a:rPr lang="pl-PL" dirty="0"/>
                        <a:t> for </a:t>
                      </a:r>
                      <a:r>
                        <a:rPr lang="pl-PL" dirty="0" err="1"/>
                        <a:t>production</a:t>
                      </a:r>
                      <a:r>
                        <a:rPr lang="pl-PL" dirty="0"/>
                        <a:t> of </a:t>
                      </a:r>
                      <a:r>
                        <a:rPr lang="pl-PL" dirty="0" err="1"/>
                        <a:t>medicines</a:t>
                      </a:r>
                      <a:r>
                        <a:rPr lang="pl-PL" dirty="0"/>
                        <a:t> and </a:t>
                      </a:r>
                      <a:r>
                        <a:rPr lang="pl-PL" dirty="0" err="1"/>
                        <a:t>medical</a:t>
                      </a:r>
                      <a:r>
                        <a:rPr lang="pl-PL" dirty="0"/>
                        <a:t> devices</a:t>
                      </a:r>
                    </a:p>
                    <a:p>
                      <a:r>
                        <a:rPr lang="pl-PL" dirty="0" err="1"/>
                        <a:t>Aim</a:t>
                      </a:r>
                      <a:r>
                        <a:rPr lang="pl-PL" dirty="0"/>
                        <a:t>: to </a:t>
                      </a:r>
                      <a:r>
                        <a:rPr lang="pl-PL" dirty="0" err="1"/>
                        <a:t>accelerate</a:t>
                      </a:r>
                      <a:r>
                        <a:rPr lang="pl-PL" dirty="0"/>
                        <a:t> </a:t>
                      </a:r>
                      <a:r>
                        <a:rPr lang="pl-PL" dirty="0" err="1"/>
                        <a:t>synthesis</a:t>
                      </a:r>
                      <a:r>
                        <a:rPr lang="pl-PL" dirty="0"/>
                        <a:t> of </a:t>
                      </a:r>
                      <a:r>
                        <a:rPr lang="pl-PL" dirty="0" err="1"/>
                        <a:t>chemical</a:t>
                      </a:r>
                      <a:r>
                        <a:rPr lang="pl-PL" dirty="0"/>
                        <a:t> </a:t>
                      </a:r>
                      <a:r>
                        <a:rPr lang="pl-PL" dirty="0" err="1"/>
                        <a:t>compounds</a:t>
                      </a:r>
                      <a:r>
                        <a:rPr lang="pl-PL" dirty="0"/>
                        <a:t>;</a:t>
                      </a:r>
                    </a:p>
                    <a:p>
                      <a:r>
                        <a:rPr lang="pl-PL" dirty="0"/>
                        <a:t>          to </a:t>
                      </a:r>
                      <a:r>
                        <a:rPr lang="pl-PL" dirty="0" err="1"/>
                        <a:t>accelerate</a:t>
                      </a:r>
                      <a:r>
                        <a:rPr lang="pl-PL" dirty="0"/>
                        <a:t> </a:t>
                      </a:r>
                      <a:r>
                        <a:rPr lang="pl-PL" dirty="0" err="1"/>
                        <a:t>computation</a:t>
                      </a:r>
                      <a:r>
                        <a:rPr lang="pl-PL" dirty="0"/>
                        <a:t> in </a:t>
                      </a:r>
                      <a:r>
                        <a:rPr lang="pl-PL" dirty="0" err="1"/>
                        <a:t>clinical</a:t>
                      </a:r>
                      <a:r>
                        <a:rPr lang="pl-PL" dirty="0"/>
                        <a:t> </a:t>
                      </a:r>
                      <a:r>
                        <a:rPr lang="pl-PL" dirty="0" err="1"/>
                        <a:t>trials</a:t>
                      </a:r>
                      <a:r>
                        <a:rPr lang="pl-PL" dirty="0"/>
                        <a:t>.</a:t>
                      </a:r>
                    </a:p>
                    <a:p>
                      <a:endParaRPr lang="pl-PL" dirty="0"/>
                    </a:p>
                  </a:txBody>
                  <a:tcPr/>
                </a:tc>
                <a:extLst>
                  <a:ext uri="{0D108BD9-81ED-4DB2-BD59-A6C34878D82A}">
                    <a16:rowId xmlns:a16="http://schemas.microsoft.com/office/drawing/2014/main" val="4041565632"/>
                  </a:ext>
                </a:extLst>
              </a:tr>
              <a:tr h="721522">
                <a:tc>
                  <a:txBody>
                    <a:bodyPr/>
                    <a:lstStyle/>
                    <a:p>
                      <a:r>
                        <a:rPr lang="pl-PL" dirty="0"/>
                        <a:t>SOFTWARE as element of </a:t>
                      </a:r>
                      <a:r>
                        <a:rPr lang="pl-PL" dirty="0" err="1"/>
                        <a:t>medical</a:t>
                      </a:r>
                      <a:r>
                        <a:rPr lang="pl-PL" dirty="0"/>
                        <a:t> </a:t>
                      </a:r>
                      <a:r>
                        <a:rPr lang="pl-PL" dirty="0" err="1"/>
                        <a:t>device</a:t>
                      </a:r>
                      <a:endParaRPr lang="pl-PL" dirty="0"/>
                    </a:p>
                    <a:p>
                      <a:endParaRPr lang="pl-PL" dirty="0"/>
                    </a:p>
                  </a:txBody>
                  <a:tcPr/>
                </a:tc>
                <a:extLst>
                  <a:ext uri="{0D108BD9-81ED-4DB2-BD59-A6C34878D82A}">
                    <a16:rowId xmlns:a16="http://schemas.microsoft.com/office/drawing/2014/main" val="891199772"/>
                  </a:ext>
                </a:extLst>
              </a:tr>
              <a:tr h="418025">
                <a:tc>
                  <a:txBody>
                    <a:bodyPr/>
                    <a:lstStyle/>
                    <a:p>
                      <a:r>
                        <a:rPr lang="pl-PL" dirty="0"/>
                        <a:t>SOFTWARE as a </a:t>
                      </a:r>
                      <a:r>
                        <a:rPr lang="pl-PL" dirty="0" err="1"/>
                        <a:t>separate</a:t>
                      </a:r>
                      <a:r>
                        <a:rPr lang="pl-PL" dirty="0"/>
                        <a:t> </a:t>
                      </a:r>
                      <a:r>
                        <a:rPr lang="pl-PL" dirty="0" err="1"/>
                        <a:t>medical</a:t>
                      </a:r>
                      <a:r>
                        <a:rPr lang="pl-PL" dirty="0"/>
                        <a:t> </a:t>
                      </a:r>
                      <a:r>
                        <a:rPr lang="pl-PL" dirty="0" err="1"/>
                        <a:t>device</a:t>
                      </a:r>
                      <a:endParaRPr lang="pl-PL" dirty="0"/>
                    </a:p>
                  </a:txBody>
                  <a:tcPr/>
                </a:tc>
                <a:extLst>
                  <a:ext uri="{0D108BD9-81ED-4DB2-BD59-A6C34878D82A}">
                    <a16:rowId xmlns:a16="http://schemas.microsoft.com/office/drawing/2014/main" val="2030563418"/>
                  </a:ext>
                </a:extLst>
              </a:tr>
              <a:tr h="1339969">
                <a:tc>
                  <a:txBody>
                    <a:bodyPr/>
                    <a:lstStyle/>
                    <a:p>
                      <a:r>
                        <a:rPr lang="pl-PL" dirty="0"/>
                        <a:t>ALGORITHM as a </a:t>
                      </a:r>
                      <a:r>
                        <a:rPr lang="pl-PL" dirty="0" err="1"/>
                        <a:t>separate</a:t>
                      </a:r>
                      <a:r>
                        <a:rPr lang="pl-PL" dirty="0"/>
                        <a:t> </a:t>
                      </a:r>
                      <a:r>
                        <a:rPr lang="pl-PL" dirty="0" err="1"/>
                        <a:t>medical</a:t>
                      </a:r>
                      <a:r>
                        <a:rPr lang="pl-PL" dirty="0"/>
                        <a:t> </a:t>
                      </a:r>
                      <a:r>
                        <a:rPr lang="pl-PL" dirty="0" err="1"/>
                        <a:t>device</a:t>
                      </a:r>
                      <a:r>
                        <a:rPr lang="pl-PL" dirty="0"/>
                        <a:t> (Source: </a:t>
                      </a:r>
                      <a:r>
                        <a:rPr lang="pl-PL" dirty="0">
                          <a:hlinkClick r:id="rId2"/>
                        </a:rPr>
                        <a:t>https://www.phgfoundation.org/publications/reports/algorithms-as-medical-devices/</a:t>
                      </a:r>
                      <a:r>
                        <a:rPr lang="pl-PL" dirty="0"/>
                        <a:t>, t</a:t>
                      </a:r>
                      <a:r>
                        <a:rPr lang="en-US" dirty="0"/>
                        <a:t>he PHG Foundation</a:t>
                      </a:r>
                      <a:r>
                        <a:rPr lang="pl-PL" dirty="0"/>
                        <a:t>, </a:t>
                      </a:r>
                      <a:r>
                        <a:rPr lang="en-US" dirty="0"/>
                        <a:t>the University of Cambridge</a:t>
                      </a:r>
                      <a:r>
                        <a:rPr lang="pl-PL" dirty="0"/>
                        <a:t>).</a:t>
                      </a:r>
                    </a:p>
                  </a:txBody>
                  <a:tcPr/>
                </a:tc>
                <a:extLst>
                  <a:ext uri="{0D108BD9-81ED-4DB2-BD59-A6C34878D82A}">
                    <a16:rowId xmlns:a16="http://schemas.microsoft.com/office/drawing/2014/main" val="2596544386"/>
                  </a:ext>
                </a:extLst>
              </a:tr>
            </a:tbl>
          </a:graphicData>
        </a:graphic>
      </p:graphicFrame>
      <p:sp>
        <p:nvSpPr>
          <p:cNvPr id="6" name="Symbol zastępczy tekstu 5">
            <a:extLst>
              <a:ext uri="{FF2B5EF4-FFF2-40B4-BE49-F238E27FC236}">
                <a16:creationId xmlns:a16="http://schemas.microsoft.com/office/drawing/2014/main" id="{05F090AD-DC24-54F1-11B6-1EC096CBBA03}"/>
              </a:ext>
            </a:extLst>
          </p:cNvPr>
          <p:cNvSpPr>
            <a:spLocks noGrp="1"/>
          </p:cNvSpPr>
          <p:nvPr>
            <p:ph type="body" sz="half" idx="2"/>
          </p:nvPr>
        </p:nvSpPr>
        <p:spPr>
          <a:xfrm>
            <a:off x="839788" y="2295940"/>
            <a:ext cx="4893102" cy="3811588"/>
          </a:xfrm>
        </p:spPr>
        <p:txBody>
          <a:bodyPr>
            <a:normAutofit/>
          </a:bodyPr>
          <a:lstStyle/>
          <a:p>
            <a:r>
              <a:rPr lang="pl-PL" sz="1800" dirty="0">
                <a:effectLst/>
                <a:latin typeface="Aptos" panose="020B0004020202020204" pitchFamily="34" charset="0"/>
                <a:ea typeface="Aptos" panose="020B0004020202020204" pitchFamily="34" charset="0"/>
                <a:cs typeface="Times New Roman" panose="02020603050405020304" pitchFamily="18" charset="0"/>
              </a:rPr>
              <a:t>(19) It </a:t>
            </a:r>
            <a:r>
              <a:rPr lang="pl-PL" sz="1800" dirty="0" err="1">
                <a:effectLst/>
                <a:latin typeface="Aptos" panose="020B0004020202020204" pitchFamily="34" charset="0"/>
                <a:ea typeface="Aptos" panose="020B0004020202020204" pitchFamily="34" charset="0"/>
                <a:cs typeface="Times New Roman" panose="02020603050405020304" pitchFamily="18" charset="0"/>
              </a:rPr>
              <a:t>should</a:t>
            </a:r>
            <a:r>
              <a:rPr lang="pl-PL" sz="1800" dirty="0">
                <a:effectLst/>
                <a:latin typeface="Aptos" panose="020B0004020202020204" pitchFamily="34" charset="0"/>
                <a:ea typeface="Aptos" panose="020B0004020202020204" pitchFamily="34" charset="0"/>
                <a:cs typeface="Times New Roman" panose="02020603050405020304" pitchFamily="18" charset="0"/>
              </a:rPr>
              <a:t> be </a:t>
            </a:r>
            <a:r>
              <a:rPr lang="pl-PL" sz="1800" dirty="0" err="1">
                <a:effectLst/>
                <a:latin typeface="Aptos" panose="020B0004020202020204" pitchFamily="34" charset="0"/>
                <a:ea typeface="Aptos" panose="020B0004020202020204" pitchFamily="34" charset="0"/>
                <a:cs typeface="Times New Roman" panose="02020603050405020304" pitchFamily="18" charset="0"/>
              </a:rPr>
              <a:t>clarified</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dirty="0" err="1">
                <a:effectLst/>
                <a:latin typeface="Aptos" panose="020B0004020202020204" pitchFamily="34" charset="0"/>
                <a:ea typeface="Aptos" panose="020B0004020202020204" pitchFamily="34" charset="0"/>
                <a:cs typeface="Times New Roman" panose="02020603050405020304" pitchFamily="18" charset="0"/>
              </a:rPr>
              <a:t>that</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stand-</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alone</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software</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dirty="0" err="1">
                <a:effectLst/>
                <a:latin typeface="Aptos" panose="020B0004020202020204" pitchFamily="34" charset="0"/>
                <a:ea typeface="Aptos" panose="020B0004020202020204" pitchFamily="34" charset="0"/>
                <a:cs typeface="Times New Roman" panose="02020603050405020304" pitchFamily="18" charset="0"/>
              </a:rPr>
              <a:t>where</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dirty="0" err="1">
                <a:effectLst/>
                <a:latin typeface="Aptos" panose="020B0004020202020204" pitchFamily="34" charset="0"/>
                <a:ea typeface="Aptos" panose="020B0004020202020204" pitchFamily="34" charset="0"/>
                <a:cs typeface="Times New Roman" panose="02020603050405020304" pitchFamily="18" charset="0"/>
              </a:rPr>
              <a:t>it</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dirty="0" err="1">
                <a:effectLst/>
                <a:latin typeface="Aptos" panose="020B0004020202020204" pitchFamily="34" charset="0"/>
                <a:ea typeface="Aptos" panose="020B0004020202020204" pitchFamily="34" charset="0"/>
                <a:cs typeface="Times New Roman" panose="02020603050405020304" pitchFamily="18" charset="0"/>
              </a:rPr>
              <a:t>is</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dirty="0" err="1">
                <a:effectLst/>
                <a:latin typeface="Aptos" panose="020B0004020202020204" pitchFamily="34" charset="0"/>
                <a:ea typeface="Aptos" panose="020B0004020202020204" pitchFamily="34" charset="0"/>
                <a:cs typeface="Times New Roman" panose="02020603050405020304" pitchFamily="18" charset="0"/>
              </a:rPr>
              <a:t>specifically</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dirty="0" err="1">
                <a:effectLst/>
                <a:latin typeface="Aptos" panose="020B0004020202020204" pitchFamily="34" charset="0"/>
                <a:ea typeface="Aptos" panose="020B0004020202020204" pitchFamily="34" charset="0"/>
                <a:cs typeface="Times New Roman" panose="02020603050405020304" pitchFamily="18" charset="0"/>
              </a:rPr>
              <a:t>intended</a:t>
            </a:r>
            <a:r>
              <a:rPr lang="pl-PL" sz="1800" dirty="0">
                <a:effectLst/>
                <a:latin typeface="Aptos" panose="020B0004020202020204" pitchFamily="34" charset="0"/>
                <a:ea typeface="Aptos" panose="020B0004020202020204" pitchFamily="34" charset="0"/>
                <a:cs typeface="Times New Roman" panose="02020603050405020304" pitchFamily="18" charset="0"/>
              </a:rPr>
              <a:t> by the </a:t>
            </a:r>
            <a:r>
              <a:rPr lang="pl-PL" sz="1800" dirty="0" err="1">
                <a:effectLst/>
                <a:latin typeface="Aptos" panose="020B0004020202020204" pitchFamily="34" charset="0"/>
                <a:ea typeface="Aptos" panose="020B0004020202020204" pitchFamily="34" charset="0"/>
                <a:cs typeface="Times New Roman" panose="02020603050405020304" pitchFamily="18" charset="0"/>
              </a:rPr>
              <a:t>manufacturer</a:t>
            </a:r>
            <a:r>
              <a:rPr lang="pl-PL" sz="1800" dirty="0">
                <a:effectLst/>
                <a:latin typeface="Aptos" panose="020B0004020202020204" pitchFamily="34" charset="0"/>
                <a:ea typeface="Aptos" panose="020B0004020202020204" pitchFamily="34" charset="0"/>
                <a:cs typeface="Times New Roman" panose="02020603050405020304" pitchFamily="18" charset="0"/>
              </a:rPr>
              <a:t> for </a:t>
            </a:r>
            <a:r>
              <a:rPr lang="pl-PL" sz="1800" dirty="0" err="1">
                <a:effectLst/>
                <a:latin typeface="Aptos" panose="020B0004020202020204" pitchFamily="34" charset="0"/>
                <a:ea typeface="Aptos" panose="020B0004020202020204" pitchFamily="34" charset="0"/>
                <a:cs typeface="Times New Roman" panose="02020603050405020304" pitchFamily="18" charset="0"/>
              </a:rPr>
              <a:t>at</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dirty="0" err="1">
                <a:effectLst/>
                <a:latin typeface="Aptos" panose="020B0004020202020204" pitchFamily="34" charset="0"/>
                <a:ea typeface="Aptos" panose="020B0004020202020204" pitchFamily="34" charset="0"/>
                <a:cs typeface="Times New Roman" panose="02020603050405020304" pitchFamily="18" charset="0"/>
              </a:rPr>
              <a:t>least</a:t>
            </a:r>
            <a:r>
              <a:rPr lang="pl-PL" sz="1800" dirty="0">
                <a:effectLst/>
                <a:latin typeface="Aptos" panose="020B0004020202020204" pitchFamily="34" charset="0"/>
                <a:ea typeface="Aptos" panose="020B0004020202020204" pitchFamily="34" charset="0"/>
                <a:cs typeface="Times New Roman" panose="02020603050405020304" pitchFamily="18" charset="0"/>
              </a:rPr>
              <a:t> one of the </a:t>
            </a:r>
            <a:r>
              <a:rPr lang="pl-PL" sz="1800" dirty="0" err="1">
                <a:effectLst/>
                <a:latin typeface="Aptos" panose="020B0004020202020204" pitchFamily="34" charset="0"/>
                <a:ea typeface="Aptos" panose="020B0004020202020204" pitchFamily="34" charset="0"/>
                <a:cs typeface="Times New Roman" panose="02020603050405020304" pitchFamily="18" charset="0"/>
              </a:rPr>
              <a:t>medical</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dirty="0" err="1">
                <a:effectLst/>
                <a:latin typeface="Aptos" panose="020B0004020202020204" pitchFamily="34" charset="0"/>
                <a:ea typeface="Aptos" panose="020B0004020202020204" pitchFamily="34" charset="0"/>
                <a:cs typeface="Times New Roman" panose="02020603050405020304" pitchFamily="18" charset="0"/>
              </a:rPr>
              <a:t>uses</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dirty="0" err="1">
                <a:effectLst/>
                <a:latin typeface="Aptos" panose="020B0004020202020204" pitchFamily="34" charset="0"/>
                <a:ea typeface="Aptos" panose="020B0004020202020204" pitchFamily="34" charset="0"/>
                <a:cs typeface="Times New Roman" panose="02020603050405020304" pitchFamily="18" charset="0"/>
              </a:rPr>
              <a:t>specified</a:t>
            </a:r>
            <a:r>
              <a:rPr lang="pl-PL" sz="1800" dirty="0">
                <a:effectLst/>
                <a:latin typeface="Aptos" panose="020B0004020202020204" pitchFamily="34" charset="0"/>
                <a:ea typeface="Aptos" panose="020B0004020202020204" pitchFamily="34" charset="0"/>
                <a:cs typeface="Times New Roman" panose="02020603050405020304" pitchFamily="18" charset="0"/>
              </a:rPr>
              <a:t> in the </a:t>
            </a:r>
            <a:r>
              <a:rPr lang="pl-PL" sz="1800" dirty="0" err="1">
                <a:effectLst/>
                <a:latin typeface="Aptos" panose="020B0004020202020204" pitchFamily="34" charset="0"/>
                <a:ea typeface="Aptos" panose="020B0004020202020204" pitchFamily="34" charset="0"/>
                <a:cs typeface="Times New Roman" panose="02020603050405020304" pitchFamily="18" charset="0"/>
              </a:rPr>
              <a:t>definition</a:t>
            </a:r>
            <a:r>
              <a:rPr lang="pl-PL" sz="1800" dirty="0">
                <a:effectLst/>
                <a:latin typeface="Aptos" panose="020B0004020202020204" pitchFamily="34" charset="0"/>
                <a:ea typeface="Aptos" panose="020B0004020202020204" pitchFamily="34" charset="0"/>
                <a:cs typeface="Times New Roman" panose="02020603050405020304" pitchFamily="18" charset="0"/>
              </a:rPr>
              <a:t> of a </a:t>
            </a:r>
            <a:r>
              <a:rPr lang="pl-PL" sz="1800" dirty="0" err="1">
                <a:effectLst/>
                <a:latin typeface="Aptos" panose="020B0004020202020204" pitchFamily="34" charset="0"/>
                <a:ea typeface="Aptos" panose="020B0004020202020204" pitchFamily="34" charset="0"/>
                <a:cs typeface="Times New Roman" panose="02020603050405020304" pitchFamily="18" charset="0"/>
              </a:rPr>
              <a:t>medical</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dirty="0" err="1">
                <a:effectLst/>
                <a:latin typeface="Aptos" panose="020B0004020202020204" pitchFamily="34" charset="0"/>
                <a:ea typeface="Aptos" panose="020B0004020202020204" pitchFamily="34" charset="0"/>
                <a:cs typeface="Times New Roman" panose="02020603050405020304" pitchFamily="18" charset="0"/>
              </a:rPr>
              <a:t>device</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qualifies</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as a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medical</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device</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while</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software for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general</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purposes</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even</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if</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used</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in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health</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care</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or</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software for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lifestyle</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and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well-being</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applications</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is</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not a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medical</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device</a:t>
            </a:r>
            <a:r>
              <a:rPr lang="pl-PL" sz="1800"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The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qualification</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of software - as a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product</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or</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as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equipment</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is</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independent of the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location</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of the software and the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type</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of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connection</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between</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the software and the </a:t>
            </a:r>
            <a:r>
              <a:rPr lang="pl-PL" sz="1800" b="1" u="sng" dirty="0" err="1">
                <a:effectLst/>
                <a:latin typeface="Aptos" panose="020B0004020202020204" pitchFamily="34" charset="0"/>
                <a:ea typeface="Aptos" panose="020B0004020202020204" pitchFamily="34" charset="0"/>
                <a:cs typeface="Times New Roman" panose="02020603050405020304" pitchFamily="18" charset="0"/>
              </a:rPr>
              <a:t>product</a:t>
            </a:r>
            <a:r>
              <a:rPr lang="pl-PL" sz="1800" b="1" u="sng" dirty="0">
                <a:effectLst/>
                <a:latin typeface="Aptos" panose="020B0004020202020204" pitchFamily="34" charset="0"/>
                <a:ea typeface="Aptos" panose="020B0004020202020204" pitchFamily="34" charset="0"/>
                <a:cs typeface="Times New Roman" panose="02020603050405020304" pitchFamily="18" charset="0"/>
              </a:rPr>
              <a:t>. </a:t>
            </a:r>
            <a:r>
              <a:rPr lang="pl-PL" sz="1800" dirty="0" err="1">
                <a:effectLst/>
                <a:latin typeface="Aptos" panose="020B0004020202020204" pitchFamily="34" charset="0"/>
                <a:ea typeface="Aptos" panose="020B0004020202020204" pitchFamily="34" charset="0"/>
                <a:cs typeface="Times New Roman" panose="02020603050405020304" pitchFamily="18" charset="0"/>
              </a:rPr>
              <a:t>Regulation</a:t>
            </a:r>
            <a:r>
              <a:rPr lang="pl-PL" sz="1800" dirty="0">
                <a:effectLst/>
                <a:latin typeface="Aptos" panose="020B0004020202020204" pitchFamily="34" charset="0"/>
                <a:ea typeface="Aptos" panose="020B0004020202020204" pitchFamily="34" charset="0"/>
                <a:cs typeface="Times New Roman" panose="02020603050405020304" pitchFamily="18" charset="0"/>
              </a:rPr>
              <a:t> (EU) 2017/745 </a:t>
            </a:r>
            <a:endParaRPr lang="pl-PL" dirty="0"/>
          </a:p>
        </p:txBody>
      </p:sp>
    </p:spTree>
    <p:extLst>
      <p:ext uri="{BB962C8B-B14F-4D97-AF65-F5344CB8AC3E}">
        <p14:creationId xmlns:p14="http://schemas.microsoft.com/office/powerpoint/2010/main" val="613995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7F159C15-BC66-E30F-F01B-7C5E2F54F638}"/>
              </a:ext>
            </a:extLst>
          </p:cNvPr>
          <p:cNvSpPr>
            <a:spLocks noGrp="1"/>
          </p:cNvSpPr>
          <p:nvPr>
            <p:ph type="title"/>
          </p:nvPr>
        </p:nvSpPr>
        <p:spPr/>
        <p:txBody>
          <a:bodyPr/>
          <a:lstStyle/>
          <a:p>
            <a:r>
              <a:rPr lang="en-US" dirty="0"/>
              <a:t>The use of AI and language models and machine learning</a:t>
            </a:r>
            <a:r>
              <a:rPr lang="pl-PL" dirty="0"/>
              <a:t> - </a:t>
            </a:r>
            <a:r>
              <a:rPr lang="pl-PL" dirty="0" err="1"/>
              <a:t>risks</a:t>
            </a:r>
            <a:endParaRPr lang="pl-PL" dirty="0"/>
          </a:p>
        </p:txBody>
      </p:sp>
      <p:sp>
        <p:nvSpPr>
          <p:cNvPr id="6" name="Symbol zastępczy zawartości 5">
            <a:extLst>
              <a:ext uri="{FF2B5EF4-FFF2-40B4-BE49-F238E27FC236}">
                <a16:creationId xmlns:a16="http://schemas.microsoft.com/office/drawing/2014/main" id="{82A157F2-4E9A-5EB0-B6ED-923D773FC1AB}"/>
              </a:ext>
            </a:extLst>
          </p:cNvPr>
          <p:cNvSpPr>
            <a:spLocks noGrp="1"/>
          </p:cNvSpPr>
          <p:nvPr>
            <p:ph idx="1"/>
          </p:nvPr>
        </p:nvSpPr>
        <p:spPr/>
        <p:txBody>
          <a:bodyPr/>
          <a:lstStyle/>
          <a:p>
            <a:r>
              <a:rPr lang="en-US" dirty="0"/>
              <a:t>Language models can </a:t>
            </a:r>
            <a:r>
              <a:rPr lang="en-US" b="1" u="sng" dirty="0"/>
              <a:t>make mistakes and even hallucinate non-existent data and sources</a:t>
            </a:r>
            <a:r>
              <a:rPr lang="pl-PL" dirty="0"/>
              <a:t>;</a:t>
            </a:r>
          </a:p>
          <a:p>
            <a:r>
              <a:rPr lang="pl-PL" dirty="0"/>
              <a:t>T</a:t>
            </a:r>
            <a:r>
              <a:rPr lang="en-US" dirty="0" err="1"/>
              <a:t>ransferring</a:t>
            </a:r>
            <a:r>
              <a:rPr lang="en-US" dirty="0"/>
              <a:t> personal data to technology companies without appropriate regulations may </a:t>
            </a:r>
            <a:r>
              <a:rPr lang="en-US" b="1" u="sng" dirty="0"/>
              <a:t>threaten patients' privacy</a:t>
            </a:r>
            <a:r>
              <a:rPr lang="pl-PL" dirty="0"/>
              <a:t>;</a:t>
            </a:r>
          </a:p>
          <a:p>
            <a:r>
              <a:rPr lang="pl-PL" b="1" u="sng" dirty="0"/>
              <a:t>M</a:t>
            </a:r>
            <a:r>
              <a:rPr lang="en-US" b="1" u="sng" dirty="0" err="1"/>
              <a:t>odel</a:t>
            </a:r>
            <a:r>
              <a:rPr lang="en-US" b="1" u="sng" dirty="0"/>
              <a:t> bias</a:t>
            </a:r>
            <a:r>
              <a:rPr lang="en-US" dirty="0"/>
              <a:t>, which may impact health equity. </a:t>
            </a:r>
            <a:r>
              <a:rPr lang="en-US" b="1" u="sng" dirty="0"/>
              <a:t>Algorithms trained on biased datasets</a:t>
            </a:r>
            <a:r>
              <a:rPr lang="en-US" dirty="0"/>
              <a:t> exacerbate racial and ethnic disparities in access to health care</a:t>
            </a:r>
            <a:r>
              <a:rPr lang="pl-PL" dirty="0"/>
              <a:t>.</a:t>
            </a:r>
          </a:p>
        </p:txBody>
      </p:sp>
    </p:spTree>
    <p:extLst>
      <p:ext uri="{BB962C8B-B14F-4D97-AF65-F5344CB8AC3E}">
        <p14:creationId xmlns:p14="http://schemas.microsoft.com/office/powerpoint/2010/main" val="3011737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48495EBC-AEED-11EE-6C02-A05C1D37CFCD}"/>
              </a:ext>
            </a:extLst>
          </p:cNvPr>
          <p:cNvSpPr>
            <a:spLocks noGrp="1"/>
          </p:cNvSpPr>
          <p:nvPr>
            <p:ph type="title"/>
          </p:nvPr>
        </p:nvSpPr>
        <p:spPr/>
        <p:txBody>
          <a:bodyPr>
            <a:normAutofit/>
          </a:bodyPr>
          <a:lstStyle/>
          <a:p>
            <a:r>
              <a:rPr lang="pl-PL" dirty="0">
                <a:effectLst/>
                <a:latin typeface="Aptos" panose="020B0004020202020204" pitchFamily="34" charset="0"/>
                <a:ea typeface="Aptos" panose="020B0004020202020204" pitchFamily="34" charset="0"/>
                <a:cs typeface="Times New Roman" panose="02020603050405020304" pitchFamily="18" charset="0"/>
              </a:rPr>
              <a:t>NEWEST EU LEGISLATION</a:t>
            </a:r>
            <a:endParaRPr lang="pl-PL" sz="8800" dirty="0"/>
          </a:p>
        </p:txBody>
      </p:sp>
      <p:sp>
        <p:nvSpPr>
          <p:cNvPr id="6" name="Symbol zastępczy zawartości 5">
            <a:extLst>
              <a:ext uri="{FF2B5EF4-FFF2-40B4-BE49-F238E27FC236}">
                <a16:creationId xmlns:a16="http://schemas.microsoft.com/office/drawing/2014/main" id="{593BB586-FB7D-D3F9-5F1B-D692649C3181}"/>
              </a:ext>
            </a:extLst>
          </p:cNvPr>
          <p:cNvSpPr>
            <a:spLocks noGrp="1"/>
          </p:cNvSpPr>
          <p:nvPr>
            <p:ph sz="half" idx="1"/>
          </p:nvPr>
        </p:nvSpPr>
        <p:spPr/>
        <p:txBody>
          <a:bodyPr/>
          <a:lstStyle/>
          <a:p>
            <a:r>
              <a:rPr lang="en-US" dirty="0"/>
              <a:t>Regulation (EU) 2023/2854 of the European Parliament and of the Council of 13 December 2023 on harmonized rules on fair access to and use of data and amending Regulation (EU) 2017/2394 and Directive (EU) 2020/1828 (</a:t>
            </a:r>
            <a:r>
              <a:rPr lang="en-US" b="1" u="sng" dirty="0"/>
              <a:t>Data Act</a:t>
            </a:r>
            <a:r>
              <a:rPr lang="en-US" dirty="0"/>
              <a:t>)</a:t>
            </a:r>
            <a:endParaRPr lang="pl-PL" dirty="0"/>
          </a:p>
        </p:txBody>
      </p:sp>
      <p:sp>
        <p:nvSpPr>
          <p:cNvPr id="7" name="Symbol zastępczy zawartości 6">
            <a:extLst>
              <a:ext uri="{FF2B5EF4-FFF2-40B4-BE49-F238E27FC236}">
                <a16:creationId xmlns:a16="http://schemas.microsoft.com/office/drawing/2014/main" id="{50994E85-5DB7-6EE6-247B-EF45B5AAB7A4}"/>
              </a:ext>
            </a:extLst>
          </p:cNvPr>
          <p:cNvSpPr>
            <a:spLocks noGrp="1"/>
          </p:cNvSpPr>
          <p:nvPr>
            <p:ph sz="half" idx="2"/>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Data Act covers all products and it explicitly mentions “medical and health devices” in the recitals. It applies to, among others:</a:t>
            </a: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“manufacturers of products and suppliers of related services placed on the market in the Union and the users of such products or services;”</a:t>
            </a: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holders that make data available to data recipients in the Union;”</a:t>
            </a: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“providers of data processing services offering such services to customers in the Union.”</a:t>
            </a: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414988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D8B7746C-36AD-7DEF-44E0-F933154C8021}"/>
              </a:ext>
            </a:extLst>
          </p:cNvPr>
          <p:cNvSpPr>
            <a:spLocks noGrp="1"/>
          </p:cNvSpPr>
          <p:nvPr>
            <p:ph type="title"/>
          </p:nvPr>
        </p:nvSpPr>
        <p:spPr/>
        <p:txBody>
          <a:bodyPr/>
          <a:lstStyle/>
          <a:p>
            <a:r>
              <a:rPr lang="pl-PL" dirty="0"/>
              <a:t>EU </a:t>
            </a:r>
            <a:r>
              <a:rPr lang="en-US" dirty="0"/>
              <a:t>Data Act</a:t>
            </a:r>
            <a:r>
              <a:rPr lang="pl-PL" dirty="0"/>
              <a:t> - </a:t>
            </a:r>
            <a:r>
              <a:rPr lang="pl-PL" dirty="0" err="1"/>
              <a:t>continued</a:t>
            </a:r>
            <a:endParaRPr lang="pl-PL" dirty="0"/>
          </a:p>
        </p:txBody>
      </p:sp>
      <p:sp>
        <p:nvSpPr>
          <p:cNvPr id="6" name="Symbol zastępczy zawartości 5">
            <a:extLst>
              <a:ext uri="{FF2B5EF4-FFF2-40B4-BE49-F238E27FC236}">
                <a16:creationId xmlns:a16="http://schemas.microsoft.com/office/drawing/2014/main" id="{07A7B77F-BE78-6E4D-8C26-E4BDB4A0B6BC}"/>
              </a:ext>
            </a:extLst>
          </p:cNvPr>
          <p:cNvSpPr>
            <a:spLocks noGrp="1"/>
          </p:cNvSpPr>
          <p:nvPr>
            <p:ph idx="1"/>
          </p:nvPr>
        </p:nvSpPr>
        <p:spPr/>
        <p:txBody>
          <a:bodyPr>
            <a:normAutofit/>
          </a:bodyPr>
          <a:lstStyle/>
          <a:p>
            <a:pP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This</a:t>
            </a:r>
            <a:r>
              <a:rPr lang="en-US" sz="2400" b="1" u="sng" kern="100" dirty="0">
                <a:effectLst/>
                <a:latin typeface="Aptos" panose="020B0004020202020204" pitchFamily="34" charset="0"/>
                <a:ea typeface="Aptos" panose="020B0004020202020204" pitchFamily="34" charset="0"/>
                <a:cs typeface="Times New Roman" panose="02020603050405020304" pitchFamily="18" charset="0"/>
              </a:rPr>
              <a:t> includes medical device manufacturers</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as well as companies that offer data processing services. The latter would include operators of apps, including digital health applications.</a:t>
            </a:r>
            <a:endParaRPr lang="pl-PL"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All the above requirements also apply to </a:t>
            </a:r>
            <a:r>
              <a:rPr lang="en-US" sz="2400" b="1" u="sng" kern="100" dirty="0">
                <a:effectLst/>
                <a:latin typeface="Aptos" panose="020B0004020202020204" pitchFamily="34" charset="0"/>
                <a:ea typeface="Aptos" panose="020B0004020202020204" pitchFamily="34" charset="0"/>
                <a:cs typeface="Times New Roman" panose="02020603050405020304" pitchFamily="18" charset="0"/>
              </a:rPr>
              <a:t>medical devices</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This includes the requirement in Article 4 of the Data Act:</a:t>
            </a:r>
            <a:endParaRPr lang="pl-PL"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“Where data cannot be directly accessed by the user from the product, the </a:t>
            </a:r>
            <a:r>
              <a:rPr lang="en-US" sz="2400" b="1" u="sng" kern="100" dirty="0">
                <a:effectLst/>
                <a:latin typeface="Aptos" panose="020B0004020202020204" pitchFamily="34" charset="0"/>
                <a:ea typeface="Aptos" panose="020B0004020202020204" pitchFamily="34" charset="0"/>
                <a:cs typeface="Times New Roman" panose="02020603050405020304" pitchFamily="18" charset="0"/>
              </a:rPr>
              <a:t>data holder shall make available to the user the data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generated by its use of a product or related service </a:t>
            </a:r>
            <a:r>
              <a:rPr lang="en-US" sz="2400" b="1" u="sng" kern="100" dirty="0">
                <a:effectLst/>
                <a:latin typeface="Aptos" panose="020B0004020202020204" pitchFamily="34" charset="0"/>
                <a:ea typeface="Aptos" panose="020B0004020202020204" pitchFamily="34" charset="0"/>
                <a:cs typeface="Times New Roman" panose="02020603050405020304" pitchFamily="18" charset="0"/>
              </a:rPr>
              <a:t>without undue delay, free of charge and, where applicable, continuously and in real-time</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endParaRPr lang="pl-PL"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75474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5CC6C3-20D9-B2CA-E3BA-834E97F85FDE}"/>
              </a:ext>
            </a:extLst>
          </p:cNvPr>
          <p:cNvSpPr>
            <a:spLocks noGrp="1"/>
          </p:cNvSpPr>
          <p:nvPr>
            <p:ph type="title"/>
          </p:nvPr>
        </p:nvSpPr>
        <p:spPr/>
        <p:txBody>
          <a:bodyPr/>
          <a:lstStyle/>
          <a:p>
            <a:r>
              <a:rPr lang="pl-PL" dirty="0">
                <a:effectLst/>
                <a:latin typeface="Aptos" panose="020B0004020202020204" pitchFamily="34" charset="0"/>
                <a:ea typeface="Aptos" panose="020B0004020202020204" pitchFamily="34" charset="0"/>
                <a:cs typeface="Times New Roman" panose="02020603050405020304" pitchFamily="18" charset="0"/>
              </a:rPr>
              <a:t>NEWEST EU LEGISLATION</a:t>
            </a:r>
            <a:endParaRPr lang="pl-PL" dirty="0"/>
          </a:p>
        </p:txBody>
      </p:sp>
      <p:sp>
        <p:nvSpPr>
          <p:cNvPr id="3" name="Symbol zastępczy zawartości 2">
            <a:extLst>
              <a:ext uri="{FF2B5EF4-FFF2-40B4-BE49-F238E27FC236}">
                <a16:creationId xmlns:a16="http://schemas.microsoft.com/office/drawing/2014/main" id="{77C65B04-6779-5883-2FA7-D25263823AEA}"/>
              </a:ext>
            </a:extLst>
          </p:cNvPr>
          <p:cNvSpPr>
            <a:spLocks noGrp="1"/>
          </p:cNvSpPr>
          <p:nvPr>
            <p:ph idx="1"/>
          </p:nvPr>
        </p:nvSpPr>
        <p:spPr/>
        <p:txBody>
          <a:bodyPr>
            <a:normAutofit fontScale="77500" lnSpcReduction="20000"/>
          </a:bodyPr>
          <a:lstStyle/>
          <a:p>
            <a:r>
              <a:rPr lang="en-US" dirty="0"/>
              <a:t>REGULATION OF THE EUROPEAN PARLIAMENT AND OF THE COUNCIL LAYING DOWN HARMONISED RULES ON ARTIFICIAL INTELLIGENCE (</a:t>
            </a:r>
            <a:r>
              <a:rPr lang="en-US" b="1" u="sng" dirty="0"/>
              <a:t>ARTIFICIAL INTELLIGENCE ACT</a:t>
            </a:r>
            <a:r>
              <a:rPr lang="en-US" dirty="0"/>
              <a:t>) AND AMENDING CERTAIN UNION LEGISLATIVE ACTS</a:t>
            </a:r>
            <a:endParaRPr lang="pl-PL" dirty="0"/>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(27)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High-risk AI systems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should only be placed on the Union market, put into service or used if they comply with certain mandatory requirements. Those requirements should be ensured that high-risk AI systems available in the Union or whose output is otherwise used in the Union do not pose unacceptable risks to important Union. </a:t>
            </a: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general rule is that several pieces of the EU legislation, such as Regulation (EU) 2017/745 on Medical Devices and Regulation (EU) 2017/746 on In Vitro Diagnostic Devices or Directive 2006/42/EC on Machinery, may have to be taken into consideration for one product, since the making available or putting into service can only take place when the product complies with all applicable Union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harmonisation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legislation.</a:t>
            </a: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dirty="0">
                <a:latin typeface="Aptos" panose="020B0004020202020204" pitchFamily="34" charset="0"/>
                <a:ea typeface="Aptos" panose="020B0004020202020204" pitchFamily="34" charset="0"/>
                <a:cs typeface="Times New Roman" panose="02020603050405020304" pitchFamily="18" charset="0"/>
              </a:rPr>
              <a:t>SOURCE: </a:t>
            </a:r>
            <a:r>
              <a:rPr lang="pl-PL" sz="1800" kern="100" dirty="0">
                <a:latin typeface="Aptos" panose="020B0004020202020204" pitchFamily="34" charset="0"/>
                <a:ea typeface="Aptos" panose="020B0004020202020204" pitchFamily="34" charset="0"/>
                <a:cs typeface="Times New Roman" panose="02020603050405020304" pitchFamily="18" charset="0"/>
                <a:hlinkClick r:id="rId2"/>
              </a:rPr>
              <a:t>https://digital-strategy.ec.europa.eu/en/policies/regulatory-framework-ai</a:t>
            </a:r>
            <a:r>
              <a:rPr lang="pl-PL" sz="1800" kern="100" dirty="0">
                <a:latin typeface="Aptos" panose="020B0004020202020204" pitchFamily="34" charset="0"/>
                <a:ea typeface="Aptos" panose="020B0004020202020204" pitchFamily="34" charset="0"/>
                <a:cs typeface="Times New Roman" panose="02020603050405020304" pitchFamily="18" charset="0"/>
              </a:rPr>
              <a:t> </a:t>
            </a: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l-PL" dirty="0"/>
          </a:p>
          <a:p>
            <a:endParaRPr lang="pl-PL" dirty="0"/>
          </a:p>
        </p:txBody>
      </p:sp>
      <p:pic>
        <p:nvPicPr>
          <p:cNvPr id="6" name="Obraz 5">
            <a:extLst>
              <a:ext uri="{FF2B5EF4-FFF2-40B4-BE49-F238E27FC236}">
                <a16:creationId xmlns:a16="http://schemas.microsoft.com/office/drawing/2014/main" id="{2C0472FC-87E0-984C-A31E-0EB1B44D4672}"/>
              </a:ext>
            </a:extLst>
          </p:cNvPr>
          <p:cNvPicPr>
            <a:picLocks noChangeAspect="1"/>
          </p:cNvPicPr>
          <p:nvPr/>
        </p:nvPicPr>
        <p:blipFill>
          <a:blip r:embed="rId3"/>
          <a:stretch>
            <a:fillRect/>
          </a:stretch>
        </p:blipFill>
        <p:spPr>
          <a:xfrm>
            <a:off x="0" y="2544193"/>
            <a:ext cx="5325218" cy="3200847"/>
          </a:xfrm>
          <a:prstGeom prst="rect">
            <a:avLst/>
          </a:prstGeom>
        </p:spPr>
      </p:pic>
    </p:spTree>
    <p:extLst>
      <p:ext uri="{BB962C8B-B14F-4D97-AF65-F5344CB8AC3E}">
        <p14:creationId xmlns:p14="http://schemas.microsoft.com/office/powerpoint/2010/main" val="1175933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828D75-8410-6167-5058-1505A2363921}"/>
              </a:ext>
            </a:extLst>
          </p:cNvPr>
          <p:cNvSpPr>
            <a:spLocks noGrp="1"/>
          </p:cNvSpPr>
          <p:nvPr>
            <p:ph type="title"/>
          </p:nvPr>
        </p:nvSpPr>
        <p:spPr>
          <a:xfrm>
            <a:off x="838200" y="365126"/>
            <a:ext cx="10515599" cy="883230"/>
          </a:xfrm>
        </p:spPr>
        <p:txBody>
          <a:bodyPr>
            <a:noAutofit/>
          </a:bodyPr>
          <a:lstStyle/>
          <a:p>
            <a:r>
              <a:rPr lang="en-US" sz="3600" dirty="0"/>
              <a:t>The European legal environment is prepared for the following standard drug development scenario:</a:t>
            </a:r>
          </a:p>
        </p:txBody>
      </p:sp>
      <p:pic>
        <p:nvPicPr>
          <p:cNvPr id="4" name="Obraz 3">
            <a:extLst>
              <a:ext uri="{FF2B5EF4-FFF2-40B4-BE49-F238E27FC236}">
                <a16:creationId xmlns:a16="http://schemas.microsoft.com/office/drawing/2014/main" id="{A7A5EC21-E79F-046C-409B-E391B0777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9" y="1431236"/>
            <a:ext cx="7502416" cy="5458006"/>
          </a:xfrm>
          <a:prstGeom prst="rect">
            <a:avLst/>
          </a:prstGeom>
          <a:noFill/>
        </p:spPr>
      </p:pic>
      <p:sp>
        <p:nvSpPr>
          <p:cNvPr id="11" name="Content Placeholder 3">
            <a:extLst>
              <a:ext uri="{FF2B5EF4-FFF2-40B4-BE49-F238E27FC236}">
                <a16:creationId xmlns:a16="http://schemas.microsoft.com/office/drawing/2014/main" id="{145E0557-9B08-A96C-139C-0B47CECDF1D7}"/>
              </a:ext>
            </a:extLst>
          </p:cNvPr>
          <p:cNvSpPr>
            <a:spLocks noGrp="1"/>
          </p:cNvSpPr>
          <p:nvPr>
            <p:ph sz="half" idx="2"/>
          </p:nvPr>
        </p:nvSpPr>
        <p:spPr>
          <a:xfrm>
            <a:off x="7267492" y="1825625"/>
            <a:ext cx="4086307" cy="4351338"/>
          </a:xfrm>
        </p:spPr>
        <p:txBody>
          <a:bodyPr>
            <a:normAutofit fontScale="85000" lnSpcReduction="20000"/>
          </a:bodyPr>
          <a:lstStyle/>
          <a:p>
            <a:pPr marL="342900" lvl="0" indent="-342900">
              <a:lnSpc>
                <a:spcPct val="107000"/>
              </a:lnSpc>
              <a:buFont typeface="+mj-lt"/>
              <a:buAutoNum type="arabicPeriod"/>
            </a:pPr>
            <a:r>
              <a:rPr lang="pl-PL" sz="1800" kern="100" dirty="0">
                <a:effectLst/>
                <a:latin typeface="Aptos" panose="020B0004020202020204" pitchFamily="34" charset="0"/>
                <a:ea typeface="Aptos" panose="020B0004020202020204" pitchFamily="34" charset="0"/>
                <a:cs typeface="Times New Roman" panose="02020603050405020304" pitchFamily="18" charset="0"/>
              </a:rPr>
              <a:t>The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product</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development life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cycle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from idea to market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launch</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lasts</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on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average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about</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1.5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decades</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i.e. 15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years</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buFont typeface="+mj-lt"/>
              <a:buAutoNum type="arabicPeriod"/>
            </a:pPr>
            <a:r>
              <a:rPr lang="pl-PL" sz="1800" kern="100" dirty="0">
                <a:effectLst/>
                <a:latin typeface="Aptos" panose="020B0004020202020204" pitchFamily="34" charset="0"/>
                <a:ea typeface="Aptos" panose="020B0004020202020204" pitchFamily="34" charset="0"/>
                <a:cs typeface="Times New Roman" panose="02020603050405020304" pitchFamily="18" charset="0"/>
              </a:rPr>
              <a:t>On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average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only</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one to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two</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every</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10,000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active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substances</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synthesized</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in laboratories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will</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successfully</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complete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all</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stages</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drug</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development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required</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to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bring</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product</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to market;</a:t>
            </a:r>
          </a:p>
          <a:p>
            <a:pPr marL="342900" lvl="0" indent="-342900">
              <a:lnSpc>
                <a:spcPct val="107000"/>
              </a:lnSpc>
              <a:buFont typeface="+mj-lt"/>
              <a:buAutoNum type="arabicPeriod"/>
            </a:pPr>
            <a:r>
              <a:rPr lang="pl-PL" sz="1800" kern="100" dirty="0">
                <a:effectLst/>
                <a:latin typeface="Aptos" panose="020B0004020202020204" pitchFamily="34" charset="0"/>
                <a:ea typeface="Aptos" panose="020B0004020202020204" pitchFamily="34" charset="0"/>
                <a:cs typeface="Times New Roman" panose="02020603050405020304" pitchFamily="18" charset="0"/>
              </a:rPr>
              <a:t>The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average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cost</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research</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and development of a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new</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product</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may</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become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drug</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approximately</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EUR 2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million</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r>
              <a:rPr lang="pl-PL" sz="1800" kern="100" dirty="0">
                <a:effectLst/>
                <a:latin typeface="Aptos" panose="020B0004020202020204" pitchFamily="34" charset="0"/>
                <a:ea typeface="Aptos" panose="020B0004020202020204" pitchFamily="34" charset="0"/>
                <a:cs typeface="Times New Roman" panose="02020603050405020304" pitchFamily="18" charset="0"/>
              </a:rPr>
              <a:t>In the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above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fifteen</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years</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first</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five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are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the patent and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toxicological</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phase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and the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next</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five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are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clinical</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trial</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phase</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a:t>
            </a:r>
          </a:p>
          <a:p>
            <a:r>
              <a:rPr lang="fr-FR" sz="1800" dirty="0">
                <a:effectLst/>
                <a:latin typeface="Aptos" panose="020B0004020202020204" pitchFamily="34" charset="0"/>
                <a:ea typeface="Aptos" panose="020B0004020202020204" pitchFamily="34" charset="0"/>
                <a:cs typeface="Times New Roman" panose="02020603050405020304" pitchFamily="18" charset="0"/>
              </a:rPr>
              <a:t>Source: </a:t>
            </a:r>
            <a:r>
              <a:rPr lang="fr-FR"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https://efpia.eu/media/rm4kzdlx/the-pharmaceutical-industry-in-figures-2023.pdf</a:t>
            </a:r>
            <a:endParaRPr lang="en-US" dirty="0"/>
          </a:p>
        </p:txBody>
      </p:sp>
    </p:spTree>
    <p:extLst>
      <p:ext uri="{BB962C8B-B14F-4D97-AF65-F5344CB8AC3E}">
        <p14:creationId xmlns:p14="http://schemas.microsoft.com/office/powerpoint/2010/main" val="2963186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72D43BFF-1ACD-18E1-3507-225046C4323C}"/>
              </a:ext>
            </a:extLst>
          </p:cNvPr>
          <p:cNvSpPr>
            <a:spLocks noGrp="1"/>
          </p:cNvSpPr>
          <p:nvPr>
            <p:ph type="title"/>
          </p:nvPr>
        </p:nvSpPr>
        <p:spPr/>
        <p:txBody>
          <a:bodyPr/>
          <a:lstStyle/>
          <a:p>
            <a:r>
              <a:rPr lang="pl-PL" dirty="0"/>
              <a:t>W</a:t>
            </a:r>
            <a:r>
              <a:rPr lang="en-US" dirty="0"/>
              <a:t>hat practical impact can </a:t>
            </a:r>
            <a:r>
              <a:rPr lang="pl-PL" dirty="0"/>
              <a:t>NEW TECHNOLOGIES</a:t>
            </a:r>
            <a:r>
              <a:rPr lang="en-US" dirty="0"/>
              <a:t> have on the health market? </a:t>
            </a:r>
            <a:endParaRPr lang="pl-PL" dirty="0"/>
          </a:p>
        </p:txBody>
      </p:sp>
      <p:sp>
        <p:nvSpPr>
          <p:cNvPr id="5" name="Symbol zastępczy zawartości 4">
            <a:extLst>
              <a:ext uri="{FF2B5EF4-FFF2-40B4-BE49-F238E27FC236}">
                <a16:creationId xmlns:a16="http://schemas.microsoft.com/office/drawing/2014/main" id="{3F0C0D9C-D47F-DA6F-7E43-49FAFE0C6782}"/>
              </a:ext>
            </a:extLst>
          </p:cNvPr>
          <p:cNvSpPr>
            <a:spLocks noGrp="1"/>
          </p:cNvSpPr>
          <p:nvPr>
            <p:ph sz="half" idx="1"/>
          </p:nvPr>
        </p:nvSpPr>
        <p:spPr>
          <a:xfrm>
            <a:off x="838200" y="1898374"/>
            <a:ext cx="2787595" cy="4351338"/>
          </a:xfrm>
        </p:spPr>
        <p:txBody>
          <a:bodyPr>
            <a:normAutofit/>
          </a:bodyPr>
          <a:lstStyle/>
          <a:p>
            <a:r>
              <a:rPr lang="pl-PL" sz="3200" dirty="0"/>
              <a:t>AI</a:t>
            </a:r>
          </a:p>
          <a:p>
            <a:r>
              <a:rPr lang="pl-PL" sz="3200" dirty="0"/>
              <a:t>MACHINE LEARNING</a:t>
            </a:r>
          </a:p>
          <a:p>
            <a:r>
              <a:rPr lang="pl-PL" sz="3200" dirty="0"/>
              <a:t>LARGE LANGUAGE MODELS</a:t>
            </a:r>
          </a:p>
        </p:txBody>
      </p:sp>
      <p:sp>
        <p:nvSpPr>
          <p:cNvPr id="6" name="Symbol zastępczy zawartości 5">
            <a:extLst>
              <a:ext uri="{FF2B5EF4-FFF2-40B4-BE49-F238E27FC236}">
                <a16:creationId xmlns:a16="http://schemas.microsoft.com/office/drawing/2014/main" id="{DDC7CEE1-5403-167B-9DC2-6F6BAD291DB8}"/>
              </a:ext>
            </a:extLst>
          </p:cNvPr>
          <p:cNvSpPr>
            <a:spLocks noGrp="1"/>
          </p:cNvSpPr>
          <p:nvPr>
            <p:ph sz="half" idx="2"/>
          </p:nvPr>
        </p:nvSpPr>
        <p:spPr>
          <a:xfrm>
            <a:off x="4023360" y="1825625"/>
            <a:ext cx="7330440" cy="4351338"/>
          </a:xfrm>
        </p:spPr>
        <p:txBody>
          <a:bodyPr/>
          <a:lstStyle/>
          <a:p>
            <a:r>
              <a:rPr lang="en-US" dirty="0"/>
              <a:t>generative artificial intelligence to design much more efficient chemical synthesis routes</a:t>
            </a:r>
            <a:endParaRPr lang="pl-PL" dirty="0"/>
          </a:p>
          <a:p>
            <a:r>
              <a:rPr lang="en-US" dirty="0"/>
              <a:t>improving the diagnosis process to increase the likelihood of receiving an accurate diagnosis in a relatively shorter time</a:t>
            </a:r>
            <a:endParaRPr lang="pl-PL" dirty="0"/>
          </a:p>
          <a:p>
            <a:r>
              <a:rPr lang="en-US" dirty="0"/>
              <a:t>accelerating the generation of structures of potential drug candidates</a:t>
            </a:r>
            <a:endParaRPr lang="pl-PL" dirty="0"/>
          </a:p>
          <a:p>
            <a:endParaRPr lang="pl-PL" dirty="0"/>
          </a:p>
        </p:txBody>
      </p:sp>
      <p:pic>
        <p:nvPicPr>
          <p:cNvPr id="8" name="Grafika 7">
            <a:extLst>
              <a:ext uri="{FF2B5EF4-FFF2-40B4-BE49-F238E27FC236}">
                <a16:creationId xmlns:a16="http://schemas.microsoft.com/office/drawing/2014/main" id="{CB861B8F-ECAD-9CF0-7CAE-BF3C198BE5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0383" y="5023236"/>
            <a:ext cx="1554480" cy="1554480"/>
          </a:xfrm>
          <a:prstGeom prst="rect">
            <a:avLst/>
          </a:prstGeom>
        </p:spPr>
      </p:pic>
      <p:pic>
        <p:nvPicPr>
          <p:cNvPr id="9" name="Obraz 8">
            <a:extLst>
              <a:ext uri="{FF2B5EF4-FFF2-40B4-BE49-F238E27FC236}">
                <a16:creationId xmlns:a16="http://schemas.microsoft.com/office/drawing/2014/main" id="{36E6DEB7-32DB-B597-3A86-04C88A5B9C4A}"/>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3450"/>
                    </a14:imgEffect>
                    <a14:imgEffect>
                      <a14:saturation sat="378000"/>
                    </a14:imgEffect>
                  </a14:imgLayer>
                </a14:imgProps>
              </a:ext>
            </a:extLst>
          </a:blip>
          <a:srcRect l="25875" t="-2080" r="20663"/>
          <a:stretch/>
        </p:blipFill>
        <p:spPr>
          <a:xfrm rot="4781155">
            <a:off x="7953891" y="2798417"/>
            <a:ext cx="2504661" cy="7026966"/>
          </a:xfrm>
          <a:prstGeom prst="rect">
            <a:avLst/>
          </a:prstGeom>
          <a:noFill/>
        </p:spPr>
      </p:pic>
    </p:spTree>
    <p:extLst>
      <p:ext uri="{BB962C8B-B14F-4D97-AF65-F5344CB8AC3E}">
        <p14:creationId xmlns:p14="http://schemas.microsoft.com/office/powerpoint/2010/main" val="378569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07E47D9-9546-D461-B443-291DC4B5C848}"/>
              </a:ext>
            </a:extLst>
          </p:cNvPr>
          <p:cNvSpPr>
            <a:spLocks noGrp="1"/>
          </p:cNvSpPr>
          <p:nvPr>
            <p:ph type="title"/>
          </p:nvPr>
        </p:nvSpPr>
        <p:spPr>
          <a:xfrm>
            <a:off x="5552659" y="2351413"/>
            <a:ext cx="5746143" cy="2357066"/>
          </a:xfrm>
        </p:spPr>
        <p:txBody>
          <a:bodyPr>
            <a:normAutofit fontScale="90000"/>
          </a:bodyPr>
          <a:lstStyle/>
          <a:p>
            <a:r>
              <a:rPr lang="pl-PL" sz="8000" dirty="0">
                <a:solidFill>
                  <a:srgbClr val="92D050"/>
                </a:solidFill>
              </a:rPr>
              <a:t>CASE STUDY</a:t>
            </a:r>
            <a:br>
              <a:rPr lang="pl-PL" sz="8000" dirty="0"/>
            </a:br>
            <a:br>
              <a:rPr lang="pl-PL" sz="8000" dirty="0"/>
            </a:br>
            <a:r>
              <a:rPr lang="pl-PL" sz="4900" dirty="0">
                <a:solidFill>
                  <a:srgbClr val="92D050"/>
                </a:solidFill>
              </a:rPr>
              <a:t>ACCELERATION OF DRUG MANUFACTURING </a:t>
            </a:r>
            <a:endParaRPr lang="pl-PL" sz="8000" dirty="0">
              <a:solidFill>
                <a:srgbClr val="92D050"/>
              </a:solidFill>
            </a:endParaRPr>
          </a:p>
        </p:txBody>
      </p:sp>
      <p:pic>
        <p:nvPicPr>
          <p:cNvPr id="7" name="Picture 14">
            <a:extLst>
              <a:ext uri="{FF2B5EF4-FFF2-40B4-BE49-F238E27FC236}">
                <a16:creationId xmlns:a16="http://schemas.microsoft.com/office/drawing/2014/main" id="{431E12A5-41CC-E220-5148-C2D156F6C4D9}"/>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6029"/>
                    </a14:imgEffect>
                    <a14:imgEffect>
                      <a14:saturation sat="323000"/>
                    </a14:imgEffect>
                  </a14:imgLayer>
                </a14:imgProps>
              </a:ext>
            </a:extLst>
          </a:blip>
          <a:srcRect t="5706" r="56565" b="7386"/>
          <a:stretch/>
        </p:blipFill>
        <p:spPr>
          <a:xfrm>
            <a:off x="0" y="-135172"/>
            <a:ext cx="5295569" cy="6993172"/>
          </a:xfrm>
          <a:prstGeom prst="rect">
            <a:avLst/>
          </a:prstGeom>
          <a:solidFill>
            <a:schemeClr val="tx1"/>
          </a:solidFill>
        </p:spPr>
      </p:pic>
    </p:spTree>
    <p:extLst>
      <p:ext uri="{BB962C8B-B14F-4D97-AF65-F5344CB8AC3E}">
        <p14:creationId xmlns:p14="http://schemas.microsoft.com/office/powerpoint/2010/main" val="3716496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a:extLst>
              <a:ext uri="{FF2B5EF4-FFF2-40B4-BE49-F238E27FC236}">
                <a16:creationId xmlns:a16="http://schemas.microsoft.com/office/drawing/2014/main" id="{626DC92A-4738-5926-9376-CBCC0E1E4E13}"/>
              </a:ext>
            </a:extLst>
          </p:cNvPr>
          <p:cNvSpPr txBox="1"/>
          <p:nvPr/>
        </p:nvSpPr>
        <p:spPr>
          <a:xfrm>
            <a:off x="6572868" y="2772696"/>
            <a:ext cx="2389238" cy="369332"/>
          </a:xfrm>
          <a:prstGeom prst="rect">
            <a:avLst/>
          </a:prstGeom>
          <a:noFill/>
        </p:spPr>
        <p:txBody>
          <a:bodyPr wrap="square" rtlCol="0">
            <a:spAutoFit/>
          </a:bodyPr>
          <a:lstStyle/>
          <a:p>
            <a:r>
              <a:rPr lang="pl-PL">
                <a:solidFill>
                  <a:schemeClr val="bg1">
                    <a:lumMod val="95000"/>
                    <a:lumOff val="5000"/>
                  </a:schemeClr>
                </a:solidFill>
              </a:rPr>
              <a:t>Prawo Krajowe</a:t>
            </a:r>
            <a:endParaRPr lang="pl-PL" dirty="0">
              <a:solidFill>
                <a:schemeClr val="bg1">
                  <a:lumMod val="95000"/>
                  <a:lumOff val="5000"/>
                </a:schemeClr>
              </a:solidFill>
            </a:endParaRPr>
          </a:p>
        </p:txBody>
      </p:sp>
      <p:sp>
        <p:nvSpPr>
          <p:cNvPr id="13" name="pole tekstowe 12">
            <a:extLst>
              <a:ext uri="{FF2B5EF4-FFF2-40B4-BE49-F238E27FC236}">
                <a16:creationId xmlns:a16="http://schemas.microsoft.com/office/drawing/2014/main" id="{7CD558DC-2763-F524-28C6-D83BF2F38F8F}"/>
              </a:ext>
            </a:extLst>
          </p:cNvPr>
          <p:cNvSpPr txBox="1"/>
          <p:nvPr/>
        </p:nvSpPr>
        <p:spPr>
          <a:xfrm>
            <a:off x="1177908" y="1661822"/>
            <a:ext cx="10789920" cy="4678204"/>
          </a:xfrm>
          <a:prstGeom prst="rect">
            <a:avLst/>
          </a:prstGeom>
          <a:noFill/>
        </p:spPr>
        <p:txBody>
          <a:bodyPr wrap="square" rtlCol="0">
            <a:spAutoFit/>
          </a:bodyPr>
          <a:lstStyle/>
          <a:p>
            <a:pPr algn="l"/>
            <a:r>
              <a:rPr lang="en-US" sz="2800" b="0" i="0" dirty="0">
                <a:solidFill>
                  <a:srgbClr val="1A1A1A"/>
                </a:solidFill>
                <a:effectLst/>
                <a:highlight>
                  <a:srgbClr val="FFFFFF"/>
                </a:highlight>
                <a:latin typeface="Roboto" panose="02000000000000000000" pitchFamily="2" charset="0"/>
              </a:rPr>
              <a:t>The example of one Polish company:</a:t>
            </a:r>
            <a:endParaRPr lang="pl-PL" sz="2800" b="0" i="0" dirty="0">
              <a:solidFill>
                <a:srgbClr val="1A1A1A"/>
              </a:solidFill>
              <a:effectLst/>
              <a:highlight>
                <a:srgbClr val="FFFFFF"/>
              </a:highlight>
              <a:latin typeface="Roboto" panose="02000000000000000000" pitchFamily="2" charset="0"/>
            </a:endParaRPr>
          </a:p>
          <a:p>
            <a:pPr algn="l"/>
            <a:endParaRPr lang="en-US" b="0" i="0" dirty="0">
              <a:solidFill>
                <a:srgbClr val="1A1A1A"/>
              </a:solidFill>
              <a:effectLst/>
              <a:highlight>
                <a:srgbClr val="FFFFFF"/>
              </a:highlight>
              <a:latin typeface="Roboto" panose="02000000000000000000" pitchFamily="2" charset="0"/>
            </a:endParaRPr>
          </a:p>
          <a:p>
            <a:pPr marL="285750" indent="-285750" algn="l">
              <a:buFont typeface="Arial" panose="020B0604020202020204" pitchFamily="34" charset="0"/>
              <a:buChar char="•"/>
            </a:pPr>
            <a:r>
              <a:rPr lang="en-US" b="0" i="0" dirty="0">
                <a:solidFill>
                  <a:srgbClr val="1A1A1A"/>
                </a:solidFill>
                <a:effectLst/>
                <a:highlight>
                  <a:srgbClr val="FFFFFF"/>
                </a:highlight>
                <a:latin typeface="Roboto" panose="02000000000000000000" pitchFamily="2" charset="0"/>
              </a:rPr>
              <a:t>implemented synthetic accessibility screening module;</a:t>
            </a:r>
            <a:endParaRPr lang="pl-PL" b="0" i="0" dirty="0">
              <a:solidFill>
                <a:srgbClr val="1A1A1A"/>
              </a:solidFill>
              <a:effectLst/>
              <a:highlight>
                <a:srgbClr val="FFFFFF"/>
              </a:highlight>
              <a:latin typeface="Roboto" panose="02000000000000000000" pitchFamily="2" charset="0"/>
            </a:endParaRPr>
          </a:p>
          <a:p>
            <a:pPr marL="285750" indent="-285750" algn="l">
              <a:buFont typeface="Arial" panose="020B0604020202020204" pitchFamily="34" charset="0"/>
              <a:buChar char="•"/>
            </a:pPr>
            <a:r>
              <a:rPr lang="en-US" b="0" i="0" dirty="0">
                <a:solidFill>
                  <a:srgbClr val="1A1A1A"/>
                </a:solidFill>
                <a:effectLst/>
                <a:highlight>
                  <a:srgbClr val="FFFFFF"/>
                </a:highlight>
                <a:latin typeface="Roboto" panose="02000000000000000000" pitchFamily="2" charset="0"/>
              </a:rPr>
              <a:t>the platform allows for the assessment of up to 10,000 chemical compounds per hour in terms of synthesis possibilities (SAS Score);</a:t>
            </a:r>
            <a:endParaRPr lang="pl-PL" b="0" i="0" dirty="0">
              <a:solidFill>
                <a:srgbClr val="1A1A1A"/>
              </a:solidFill>
              <a:effectLst/>
              <a:highlight>
                <a:srgbClr val="FFFFFF"/>
              </a:highlight>
              <a:latin typeface="Roboto" panose="02000000000000000000" pitchFamily="2" charset="0"/>
            </a:endParaRPr>
          </a:p>
          <a:p>
            <a:pPr marL="285750" indent="-285750" algn="l">
              <a:buFont typeface="Arial" panose="020B0604020202020204" pitchFamily="34" charset="0"/>
              <a:buChar char="•"/>
            </a:pPr>
            <a:r>
              <a:rPr lang="en-US" b="0" i="0" dirty="0">
                <a:solidFill>
                  <a:srgbClr val="1A1A1A"/>
                </a:solidFill>
                <a:effectLst/>
                <a:highlight>
                  <a:srgbClr val="FFFFFF"/>
                </a:highlight>
                <a:latin typeface="Roboto" panose="02000000000000000000" pitchFamily="2" charset="0"/>
              </a:rPr>
              <a:t>this information allows for the selection of molecules and the isolation of units with the greatest potential;</a:t>
            </a:r>
            <a:endParaRPr lang="pl-PL" b="0" i="0" dirty="0">
              <a:solidFill>
                <a:srgbClr val="1A1A1A"/>
              </a:solidFill>
              <a:effectLst/>
              <a:highlight>
                <a:srgbClr val="FFFFFF"/>
              </a:highlight>
              <a:latin typeface="Roboto" panose="02000000000000000000" pitchFamily="2" charset="0"/>
            </a:endParaRPr>
          </a:p>
          <a:p>
            <a:pPr marL="285750" indent="-285750" algn="l">
              <a:buFont typeface="Arial" panose="020B0604020202020204" pitchFamily="34" charset="0"/>
              <a:buChar char="•"/>
            </a:pPr>
            <a:r>
              <a:rPr lang="en-US" b="0" i="0" dirty="0">
                <a:solidFill>
                  <a:srgbClr val="1A1A1A"/>
                </a:solidFill>
                <a:effectLst/>
                <a:highlight>
                  <a:srgbClr val="FFFFFF"/>
                </a:highlight>
                <a:latin typeface="Roboto" panose="02000000000000000000" pitchFamily="2" charset="0"/>
              </a:rPr>
              <a:t>after sending information about chemical compounds to the system, a set of advanced algorithms, cheminformatics libraries and machine learning models is launched;</a:t>
            </a:r>
            <a:endParaRPr lang="pl-PL" b="0" i="0" dirty="0">
              <a:solidFill>
                <a:srgbClr val="1A1A1A"/>
              </a:solidFill>
              <a:effectLst/>
              <a:highlight>
                <a:srgbClr val="FFFFFF"/>
              </a:highlight>
              <a:latin typeface="Roboto" panose="02000000000000000000" pitchFamily="2" charset="0"/>
            </a:endParaRPr>
          </a:p>
          <a:p>
            <a:pPr marL="285750" indent="-285750" algn="l">
              <a:buFont typeface="Arial" panose="020B0604020202020204" pitchFamily="34" charset="0"/>
              <a:buChar char="•"/>
            </a:pPr>
            <a:r>
              <a:rPr lang="en-US" b="0" i="0" dirty="0">
                <a:solidFill>
                  <a:srgbClr val="1A1A1A"/>
                </a:solidFill>
                <a:effectLst/>
                <a:highlight>
                  <a:srgbClr val="FFFFFF"/>
                </a:highlight>
                <a:latin typeface="Roboto" panose="02000000000000000000" pitchFamily="2" charset="0"/>
              </a:rPr>
              <a:t>the process of analysis, verification and design begins.</a:t>
            </a:r>
            <a:endParaRPr lang="pl-PL" b="0" i="0" dirty="0">
              <a:solidFill>
                <a:srgbClr val="1A1A1A"/>
              </a:solidFill>
              <a:effectLst/>
              <a:highlight>
                <a:srgbClr val="FFFFFF"/>
              </a:highlight>
              <a:latin typeface="Roboto" panose="02000000000000000000" pitchFamily="2" charset="0"/>
            </a:endParaRPr>
          </a:p>
          <a:p>
            <a:pPr marL="285750" indent="-285750" algn="l">
              <a:buFontTx/>
              <a:buChar char="-"/>
            </a:pPr>
            <a:endParaRPr lang="en-US" b="0" i="0" dirty="0">
              <a:solidFill>
                <a:srgbClr val="1A1A1A"/>
              </a:solidFill>
              <a:effectLst/>
              <a:highlight>
                <a:srgbClr val="FFFFFF"/>
              </a:highlight>
              <a:latin typeface="Roboto" panose="02000000000000000000" pitchFamily="2" charset="0"/>
            </a:endParaRPr>
          </a:p>
          <a:p>
            <a:pPr algn="l"/>
            <a:r>
              <a:rPr lang="en-US" b="0" i="0" dirty="0">
                <a:solidFill>
                  <a:srgbClr val="1A1A1A"/>
                </a:solidFill>
                <a:effectLst/>
                <a:highlight>
                  <a:srgbClr val="FFFFFF"/>
                </a:highlight>
                <a:latin typeface="Roboto" panose="02000000000000000000" pitchFamily="2" charset="0"/>
              </a:rPr>
              <a:t>The company operates using technologies that use machine learning models. The platform uses machine learning to design drugs by automating the process of searching a database of chemical compounds and predicting their biological properties. Thanks to an in-depth analysis of chemical data sets and information about their molecular structure, the company can generate new proposals for chemical compounds potentially effective as drugs.</a:t>
            </a:r>
          </a:p>
        </p:txBody>
      </p:sp>
    </p:spTree>
    <p:extLst>
      <p:ext uri="{BB962C8B-B14F-4D97-AF65-F5344CB8AC3E}">
        <p14:creationId xmlns:p14="http://schemas.microsoft.com/office/powerpoint/2010/main" val="1113813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F29C2D0-3C7D-32AB-A643-28392F6F325C}"/>
              </a:ext>
            </a:extLst>
          </p:cNvPr>
          <p:cNvPicPr>
            <a:picLocks noChangeAspect="1"/>
          </p:cNvPicPr>
          <p:nvPr/>
        </p:nvPicPr>
        <p:blipFill rotWithShape="1">
          <a:blip r:embed="rId3">
            <a:alphaModFix amt="46000"/>
            <a:extLst>
              <a:ext uri="{BEBA8EAE-BF5A-486C-A8C5-ECC9F3942E4B}">
                <a14:imgProps xmlns:a14="http://schemas.microsoft.com/office/drawing/2010/main">
                  <a14:imgLayer r:embed="rId4">
                    <a14:imgEffect>
                      <a14:colorTemperature colorTemp="6029"/>
                    </a14:imgEffect>
                    <a14:imgEffect>
                      <a14:saturation sat="323000"/>
                    </a14:imgEffect>
                  </a14:imgLayer>
                </a14:imgProps>
              </a:ext>
            </a:extLst>
          </a:blip>
          <a:srcRect t="7386" b="7386"/>
          <a:stretch/>
        </p:blipFill>
        <p:spPr>
          <a:xfrm>
            <a:off x="0" y="10"/>
            <a:ext cx="12195174" cy="6857990"/>
          </a:xfrm>
          <a:prstGeom prst="rect">
            <a:avLst/>
          </a:prstGeom>
        </p:spPr>
      </p:pic>
      <p:sp>
        <p:nvSpPr>
          <p:cNvPr id="10" name="Tytuł 9">
            <a:extLst>
              <a:ext uri="{FF2B5EF4-FFF2-40B4-BE49-F238E27FC236}">
                <a16:creationId xmlns:a16="http://schemas.microsoft.com/office/drawing/2014/main" id="{01C44412-AA84-403C-A202-EAB7F3C81B03}"/>
              </a:ext>
            </a:extLst>
          </p:cNvPr>
          <p:cNvSpPr>
            <a:spLocks noGrp="1"/>
          </p:cNvSpPr>
          <p:nvPr>
            <p:ph type="title"/>
          </p:nvPr>
        </p:nvSpPr>
        <p:spPr>
          <a:xfrm>
            <a:off x="684211" y="401216"/>
            <a:ext cx="10671143" cy="5593184"/>
          </a:xfrm>
        </p:spPr>
        <p:txBody>
          <a:bodyPr vert="horz" lIns="91440" tIns="45720" rIns="91440" bIns="45720" rtlCol="0" anchor="ctr">
            <a:normAutofit/>
          </a:bodyPr>
          <a:lstStyle/>
          <a:p>
            <a:pPr algn="ctr"/>
            <a:r>
              <a:rPr lang="pl-PL" dirty="0">
                <a:solidFill>
                  <a:schemeClr val="bg1"/>
                </a:solidFill>
                <a:latin typeface="Times New Roman" panose="02020603050405020304" pitchFamily="18" charset="0"/>
                <a:cs typeface="Times New Roman" panose="02020603050405020304" pitchFamily="18" charset="0"/>
              </a:rPr>
              <a:t>SHORTENING OF CLINICAL TRIAL STAGE / performance </a:t>
            </a:r>
            <a:r>
              <a:rPr lang="pl-PL" dirty="0" err="1">
                <a:solidFill>
                  <a:schemeClr val="bg1"/>
                </a:solidFill>
                <a:latin typeface="Times New Roman" panose="02020603050405020304" pitchFamily="18" charset="0"/>
                <a:cs typeface="Times New Roman" panose="02020603050405020304" pitchFamily="18" charset="0"/>
              </a:rPr>
              <a:t>evaluation</a:t>
            </a:r>
            <a:br>
              <a:rPr lang="pl-PL" dirty="0">
                <a:solidFill>
                  <a:schemeClr val="bg1"/>
                </a:solidFill>
                <a:latin typeface="Times New Roman" panose="02020603050405020304" pitchFamily="18" charset="0"/>
                <a:cs typeface="Times New Roman" panose="02020603050405020304" pitchFamily="18" charset="0"/>
              </a:rPr>
            </a:br>
            <a:br>
              <a:rPr lang="pl-PL" dirty="0">
                <a:solidFill>
                  <a:schemeClr val="bg1"/>
                </a:solidFill>
                <a:latin typeface="Times New Roman" panose="02020603050405020304" pitchFamily="18" charset="0"/>
                <a:cs typeface="Times New Roman" panose="02020603050405020304" pitchFamily="18" charset="0"/>
              </a:rPr>
            </a:br>
            <a:r>
              <a:rPr lang="en-US" sz="2400" cap="none" dirty="0">
                <a:solidFill>
                  <a:schemeClr val="bg1"/>
                </a:solidFill>
                <a:latin typeface="Times New Roman" panose="02020603050405020304" pitchFamily="18" charset="0"/>
                <a:cs typeface="Times New Roman" panose="02020603050405020304" pitchFamily="18" charset="0"/>
              </a:rPr>
              <a:t>the technology speeds up the decision-making process, identifies a group of patients with an increased risk</a:t>
            </a:r>
            <a:br>
              <a:rPr lang="pl-PL" dirty="0">
                <a:solidFill>
                  <a:schemeClr val="bg1"/>
                </a:solidFill>
                <a:latin typeface="Times New Roman" panose="02020603050405020304" pitchFamily="18" charset="0"/>
                <a:cs typeface="Times New Roman" panose="02020603050405020304" pitchFamily="18" charset="0"/>
              </a:rPr>
            </a:br>
            <a:br>
              <a:rPr lang="pl-PL"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p:txBody>
      </p:sp>
      <p:pic>
        <p:nvPicPr>
          <p:cNvPr id="3" name="Grafika 2">
            <a:extLst>
              <a:ext uri="{FF2B5EF4-FFF2-40B4-BE49-F238E27FC236}">
                <a16:creationId xmlns:a16="http://schemas.microsoft.com/office/drawing/2014/main" id="{69805E1E-98CF-497A-944C-39901E9923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149" y="4462001"/>
            <a:ext cx="2037521" cy="2037521"/>
          </a:xfrm>
          <a:prstGeom prst="rect">
            <a:avLst/>
          </a:prstGeom>
        </p:spPr>
      </p:pic>
      <p:pic>
        <p:nvPicPr>
          <p:cNvPr id="5" name="Grafika 4">
            <a:extLst>
              <a:ext uri="{FF2B5EF4-FFF2-40B4-BE49-F238E27FC236}">
                <a16:creationId xmlns:a16="http://schemas.microsoft.com/office/drawing/2014/main" id="{80442EE0-1575-609F-40F2-6A179E0419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7570" y="4792974"/>
            <a:ext cx="1663810" cy="1663810"/>
          </a:xfrm>
          <a:prstGeom prst="rect">
            <a:avLst/>
          </a:prstGeom>
        </p:spPr>
      </p:pic>
      <p:pic>
        <p:nvPicPr>
          <p:cNvPr id="7" name="Grafika 6">
            <a:extLst>
              <a:ext uri="{FF2B5EF4-FFF2-40B4-BE49-F238E27FC236}">
                <a16:creationId xmlns:a16="http://schemas.microsoft.com/office/drawing/2014/main" id="{531288F6-A403-BE81-EE24-B7478F0178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8881" y="5080000"/>
            <a:ext cx="914400" cy="914400"/>
          </a:xfrm>
          <a:prstGeom prst="rect">
            <a:avLst/>
          </a:prstGeom>
        </p:spPr>
      </p:pic>
    </p:spTree>
    <p:extLst>
      <p:ext uri="{BB962C8B-B14F-4D97-AF65-F5344CB8AC3E}">
        <p14:creationId xmlns:p14="http://schemas.microsoft.com/office/powerpoint/2010/main" val="407850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AE5EAD3A-12BD-FE68-3F93-139CB3B0AB96}"/>
              </a:ext>
            </a:extLst>
          </p:cNvPr>
          <p:cNvSpPr>
            <a:spLocks noGrp="1"/>
          </p:cNvSpPr>
          <p:nvPr>
            <p:ph type="title"/>
          </p:nvPr>
        </p:nvSpPr>
        <p:spPr/>
        <p:txBody>
          <a:bodyPr>
            <a:noAutofit/>
          </a:bodyPr>
          <a:lstStyle/>
          <a:p>
            <a:r>
              <a:rPr lang="en-US" sz="3600" dirty="0"/>
              <a:t>MAP OF LIFE SCIENCE PRODUCTS FROM THE PERSPECTIVE OF LEGAL PILLARS AND REGULATORY LAW</a:t>
            </a:r>
            <a:endParaRPr lang="pl-PL" sz="3600" dirty="0"/>
          </a:p>
        </p:txBody>
      </p:sp>
      <p:sp>
        <p:nvSpPr>
          <p:cNvPr id="5" name="Symbol zastępczy zawartości 4">
            <a:extLst>
              <a:ext uri="{FF2B5EF4-FFF2-40B4-BE49-F238E27FC236}">
                <a16:creationId xmlns:a16="http://schemas.microsoft.com/office/drawing/2014/main" id="{395C952F-5AE7-E265-B55F-3F5124A4C247}"/>
              </a:ext>
            </a:extLst>
          </p:cNvPr>
          <p:cNvSpPr>
            <a:spLocks noGrp="1"/>
          </p:cNvSpPr>
          <p:nvPr>
            <p:ph idx="1"/>
          </p:nvPr>
        </p:nvSpPr>
        <p:spPr/>
        <p:txBody>
          <a:bodyPr>
            <a:normAutofit fontScale="70000" lnSpcReduction="20000"/>
          </a:bodyPr>
          <a:lstStyle/>
          <a:p>
            <a:pPr algn="just">
              <a:lnSpc>
                <a:spcPct val="107000"/>
              </a:lnSpc>
              <a:spcAft>
                <a:spcPts val="800"/>
              </a:spcAft>
            </a:pPr>
            <a:r>
              <a:rPr lang="en-US" sz="2800" kern="100" dirty="0">
                <a:effectLst/>
                <a:latin typeface="Calibri" panose="020F0502020204030204" pitchFamily="34" charset="0"/>
                <a:ea typeface="Aptos" panose="020B0004020202020204" pitchFamily="34" charset="0"/>
                <a:cs typeface="Times New Roman" panose="02020603050405020304" pitchFamily="18" charset="0"/>
              </a:rPr>
              <a:t>There can be differentiated </a:t>
            </a:r>
            <a:r>
              <a:rPr lang="en-US" sz="2800" b="1" u="sng" kern="100" dirty="0">
                <a:effectLst/>
                <a:latin typeface="Calibri" panose="020F0502020204030204" pitchFamily="34" charset="0"/>
                <a:ea typeface="Aptos" panose="020B0004020202020204" pitchFamily="34" charset="0"/>
                <a:cs typeface="Times New Roman" panose="02020603050405020304" pitchFamily="18" charset="0"/>
              </a:rPr>
              <a:t>the following segments within the sector of life science</a:t>
            </a:r>
            <a:r>
              <a:rPr lang="en-US" sz="2800" kern="100" dirty="0">
                <a:effectLst/>
                <a:latin typeface="Calibri" panose="020F0502020204030204" pitchFamily="34" charset="0"/>
                <a:ea typeface="Aptos" panose="020B0004020202020204" pitchFamily="34" charset="0"/>
                <a:cs typeface="Times New Roman" panose="02020603050405020304" pitchFamily="18" charset="0"/>
              </a:rPr>
              <a:t> from the perspective of legal regimes of marketing authorization:</a:t>
            </a:r>
            <a:endParaRPr lang="pl-PL" sz="2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n-US" sz="2800" kern="100" dirty="0">
                <a:effectLst/>
                <a:latin typeface="Calibri" panose="020F0502020204030204" pitchFamily="34" charset="0"/>
                <a:ea typeface="Aptos" panose="020B0004020202020204" pitchFamily="34" charset="0"/>
                <a:cs typeface="Times New Roman" panose="02020603050405020304" pitchFamily="18" charset="0"/>
              </a:rPr>
              <a:t>pharmaceuticals (medicinal products), including advanced therapy medicines; and separately raw materials (medical cannabis);</a:t>
            </a:r>
            <a:endParaRPr lang="pl-PL" sz="2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n-US" sz="2800" kern="100" dirty="0">
                <a:effectLst/>
                <a:latin typeface="Calibri" panose="020F0502020204030204" pitchFamily="34" charset="0"/>
                <a:ea typeface="Aptos" panose="020B0004020202020204" pitchFamily="34" charset="0"/>
                <a:cs typeface="Times New Roman" panose="02020603050405020304" pitchFamily="18" charset="0"/>
              </a:rPr>
              <a:t>medical devices, in accordance with ISO 14155:2011, divided into four categories, including software, equipment; separate category is formed by medical devices to in vitro diagnostics;</a:t>
            </a:r>
            <a:endParaRPr lang="pl-PL" sz="2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n-US" sz="2800" kern="100" dirty="0">
                <a:effectLst/>
                <a:latin typeface="Calibri" panose="020F0502020204030204" pitchFamily="34" charset="0"/>
                <a:ea typeface="Aptos" panose="020B0004020202020204" pitchFamily="34" charset="0"/>
                <a:cs typeface="Times New Roman" panose="02020603050405020304" pitchFamily="18" charset="0"/>
              </a:rPr>
              <a:t>cosmetics;</a:t>
            </a:r>
            <a:endParaRPr lang="pl-PL" sz="2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n-US" sz="2800" kern="100" dirty="0">
                <a:effectLst/>
                <a:latin typeface="Calibri" panose="020F0502020204030204" pitchFamily="34" charset="0"/>
                <a:ea typeface="Aptos" panose="020B0004020202020204" pitchFamily="34" charset="0"/>
                <a:cs typeface="Times New Roman" panose="02020603050405020304" pitchFamily="18" charset="0"/>
              </a:rPr>
              <a:t>products subject to food sector regulatory authorities, including novel food, dietary supplements;</a:t>
            </a:r>
            <a:endParaRPr lang="pl-PL" sz="2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n-US" sz="2800" kern="100" dirty="0">
                <a:effectLst/>
                <a:latin typeface="Calibri" panose="020F0502020204030204" pitchFamily="34" charset="0"/>
                <a:ea typeface="Aptos" panose="020B0004020202020204" pitchFamily="34" charset="0"/>
                <a:cs typeface="Times New Roman" panose="02020603050405020304" pitchFamily="18" charset="0"/>
              </a:rPr>
              <a:t>products subject to sanitary supervision, including products of general application of surface cleaning; chemicals; </a:t>
            </a:r>
            <a:endParaRPr lang="pl-PL"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2794411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9EE172C8-08B5-D2B0-1774-06817AF82316}"/>
              </a:ext>
            </a:extLst>
          </p:cNvPr>
          <p:cNvSpPr>
            <a:spLocks noGrp="1"/>
          </p:cNvSpPr>
          <p:nvPr>
            <p:ph type="title"/>
          </p:nvPr>
        </p:nvSpPr>
        <p:spPr/>
        <p:txBody>
          <a:bodyPr/>
          <a:lstStyle/>
          <a:p>
            <a:r>
              <a:rPr lang="pl-PL" dirty="0"/>
              <a:t>The MAP - </a:t>
            </a:r>
            <a:r>
              <a:rPr lang="pl-PL" dirty="0" err="1"/>
              <a:t>continued</a:t>
            </a:r>
            <a:endParaRPr lang="pl-PL" dirty="0"/>
          </a:p>
        </p:txBody>
      </p:sp>
      <p:sp>
        <p:nvSpPr>
          <p:cNvPr id="5" name="Symbol zastępczy zawartości 4">
            <a:extLst>
              <a:ext uri="{FF2B5EF4-FFF2-40B4-BE49-F238E27FC236}">
                <a16:creationId xmlns:a16="http://schemas.microsoft.com/office/drawing/2014/main" id="{2AC23F4C-F0B5-3A3E-7897-E843CDB7F386}"/>
              </a:ext>
            </a:extLst>
          </p:cNvPr>
          <p:cNvSpPr>
            <a:spLocks noGrp="1"/>
          </p:cNvSpPr>
          <p:nvPr>
            <p:ph idx="1"/>
          </p:nvPr>
        </p:nvSpPr>
        <p:spPr/>
        <p:txBody>
          <a:bodyPr>
            <a:normAutofit fontScale="32500" lnSpcReduction="20000"/>
          </a:bodyPr>
          <a:lstStyle/>
          <a:p>
            <a:pPr algn="just">
              <a:lnSpc>
                <a:spcPct val="107000"/>
              </a:lnSpc>
              <a:spcAft>
                <a:spcPts val="800"/>
              </a:spcAft>
            </a:pPr>
            <a:r>
              <a:rPr lang="en-US" sz="6000" kern="100" dirty="0">
                <a:effectLst/>
                <a:latin typeface="Calibri" panose="020F0502020204030204" pitchFamily="34" charset="0"/>
                <a:ea typeface="Aptos" panose="020B0004020202020204" pitchFamily="34" charset="0"/>
                <a:cs typeface="Times New Roman" panose="02020603050405020304" pitchFamily="18" charset="0"/>
              </a:rPr>
              <a:t>wearables, including health devices, and devices processing information about health state of the end user in respective sectors (fitness, fashion, sport);</a:t>
            </a:r>
            <a:endParaRPr lang="pl-PL" sz="60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n-US" sz="6000" kern="100" dirty="0">
                <a:effectLst/>
                <a:latin typeface="Calibri" panose="020F0502020204030204" pitchFamily="34" charset="0"/>
                <a:ea typeface="Aptos" panose="020B0004020202020204" pitchFamily="34" charset="0"/>
                <a:cs typeface="Times New Roman" panose="02020603050405020304" pitchFamily="18" charset="0"/>
              </a:rPr>
              <a:t>borderline products, like: </a:t>
            </a:r>
            <a:endParaRPr lang="pl-PL" sz="6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07000"/>
              </a:lnSpc>
              <a:spcAft>
                <a:spcPts val="800"/>
              </a:spcAft>
              <a:buNone/>
            </a:pPr>
            <a:r>
              <a:rPr lang="en-US" sz="6000" kern="100" dirty="0">
                <a:effectLst/>
                <a:latin typeface="Calibri" panose="020F0502020204030204" pitchFamily="34" charset="0"/>
                <a:ea typeface="Aptos" panose="020B0004020202020204" pitchFamily="34" charset="0"/>
                <a:cs typeface="Times New Roman" panose="02020603050405020304" pitchFamily="18" charset="0"/>
              </a:rPr>
              <a:t>1) Panax Ginseng (with Pharmacopeia substance RG1, RG3 and RB1) is an example of medicinal product and novel food (food supplement);</a:t>
            </a:r>
            <a:endParaRPr lang="pl-PL" sz="6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07000"/>
              </a:lnSpc>
              <a:spcAft>
                <a:spcPts val="800"/>
              </a:spcAft>
              <a:buNone/>
            </a:pPr>
            <a:r>
              <a:rPr lang="en-US" sz="6000" kern="100" dirty="0">
                <a:effectLst/>
                <a:latin typeface="Calibri" panose="020F0502020204030204" pitchFamily="34" charset="0"/>
                <a:ea typeface="Aptos" panose="020B0004020202020204" pitchFamily="34" charset="0"/>
                <a:cs typeface="Times New Roman" panose="02020603050405020304" pitchFamily="18" charset="0"/>
              </a:rPr>
              <a:t>2) software – depending on properties, can be medical device or wearable or element of cosmetics or element of medical device;</a:t>
            </a:r>
            <a:endParaRPr lang="pl-PL" sz="6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07000"/>
              </a:lnSpc>
              <a:spcAft>
                <a:spcPts val="800"/>
              </a:spcAft>
              <a:buNone/>
            </a:pPr>
            <a:r>
              <a:rPr lang="en-US" sz="6000" kern="100" dirty="0">
                <a:effectLst/>
                <a:latin typeface="Calibri" panose="020F0502020204030204" pitchFamily="34" charset="0"/>
                <a:ea typeface="Aptos" panose="020B0004020202020204" pitchFamily="34" charset="0"/>
                <a:cs typeface="Times New Roman" panose="02020603050405020304" pitchFamily="18" charset="0"/>
              </a:rPr>
              <a:t>3) cleaning agents – may be an example of an element of medical device if the part of surgery tool is disinfected by such agent; this may be a biocidal chemical agent or it may be a standard cleaning agent subject to sanitary inspection;</a:t>
            </a:r>
            <a:endParaRPr lang="pl-PL" sz="6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07000"/>
              </a:lnSpc>
              <a:spcAft>
                <a:spcPts val="800"/>
              </a:spcAft>
              <a:buNone/>
            </a:pPr>
            <a:r>
              <a:rPr lang="en-US" sz="6000" kern="100" dirty="0">
                <a:effectLst/>
                <a:latin typeface="Calibri" panose="020F0502020204030204" pitchFamily="34" charset="0"/>
                <a:ea typeface="Aptos" panose="020B0004020202020204" pitchFamily="34" charset="0"/>
                <a:cs typeface="Times New Roman" panose="02020603050405020304" pitchFamily="18" charset="0"/>
              </a:rPr>
              <a:t>4) hemp – it may be either food supplement or medicinal product in the form of medical cannabis. </a:t>
            </a:r>
            <a:endParaRPr lang="pl-PL" sz="6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584400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IntSpringConf-powerpoint (003)(276415995.1).potx  -  Read-Only" id="{D5C87F74-BECE-4B75-8C92-020AA01B01BA}" vid="{94D87FCA-9C03-4E06-B561-60E0D430D6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3060</Words>
  <Application>Microsoft Office PowerPoint</Application>
  <PresentationFormat>Panoramiczny</PresentationFormat>
  <Paragraphs>226</Paragraphs>
  <Slides>28</Slides>
  <Notes>5</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28</vt:i4>
      </vt:variant>
    </vt:vector>
  </HeadingPairs>
  <TitlesOfParts>
    <vt:vector size="36" baseType="lpstr">
      <vt:lpstr>Aptos</vt:lpstr>
      <vt:lpstr>Arial</vt:lpstr>
      <vt:lpstr>Calibri</vt:lpstr>
      <vt:lpstr>Calibri Light</vt:lpstr>
      <vt:lpstr>Century Gothic</vt:lpstr>
      <vt:lpstr>Roboto</vt:lpstr>
      <vt:lpstr>Times New Roman</vt:lpstr>
      <vt:lpstr>Office Theme</vt:lpstr>
      <vt:lpstr> New technologies in Global New Life Sciences &amp; Health Care Products </vt:lpstr>
      <vt:lpstr>DATA ON THE SCALE OF R&amp;D EXPENDITURE IN HEALTH TECHNOLOGIES</vt:lpstr>
      <vt:lpstr>The European legal environment is prepared for the following standard drug development scenario:</vt:lpstr>
      <vt:lpstr>What practical impact can NEW TECHNOLOGIES have on the health market? </vt:lpstr>
      <vt:lpstr>CASE STUDY  ACCELERATION OF DRUG MANUFACTURING </vt:lpstr>
      <vt:lpstr>Prezentacja programu PowerPoint</vt:lpstr>
      <vt:lpstr>SHORTENING OF CLINICAL TRIAL STAGE / performance evaluation  the technology speeds up the decision-making process, identifies a group of patients with an increased risk  </vt:lpstr>
      <vt:lpstr>MAP OF LIFE SCIENCE PRODUCTS FROM THE PERSPECTIVE OF LEGAL PILLARS AND REGULATORY LAW</vt:lpstr>
      <vt:lpstr>The MAP - continued</vt:lpstr>
      <vt:lpstr>Difficulty of marketing the product</vt:lpstr>
      <vt:lpstr>PLACE IN LAW OF NEW TECH IN „CURE” INDUSTRY – PROBLEMS OF DEFINITIONS  </vt:lpstr>
      <vt:lpstr>Prezentacja programu PowerPoint</vt:lpstr>
      <vt:lpstr>Prezentacja programu PowerPoint</vt:lpstr>
      <vt:lpstr>LEGAL ENVIRONMENT IN EUROPE for medicines – additional information</vt:lpstr>
      <vt:lpstr>MEDICAL DEVICE – GENERAL DEFINITION Art. 2(1) Regulation (EU) 2017/745</vt:lpstr>
      <vt:lpstr>MAP OF LEGAL SOURCES RELATED TO MEDICAL DEVICES IN EU</vt:lpstr>
      <vt:lpstr>REGULATORY ENVIRONMENT IN THE EU HEALTHCARE SECTOR MAP OF SOURCES OF LAW</vt:lpstr>
      <vt:lpstr>TYTUŁ</vt:lpstr>
      <vt:lpstr>TYTUŁ</vt:lpstr>
      <vt:lpstr>European Medicines Agency:</vt:lpstr>
      <vt:lpstr>OPPORTUNITIES – CLINICAL TRIALS IN THE EU</vt:lpstr>
      <vt:lpstr> OBSTACLES – CLINICAL TRIALS IN THE EU </vt:lpstr>
      <vt:lpstr>Medical devices undergo a clinical trial (if classified as high-risk and innovative medical devices).  In vitro diagnostic medical devices undergo testing of their performance. </vt:lpstr>
      <vt:lpstr>LEGAL STATUS OF SOFTWARE IN HEALTHCARE   ?§</vt:lpstr>
      <vt:lpstr>The use of AI and language models and machine learning - risks</vt:lpstr>
      <vt:lpstr>NEWEST EU LEGISLATION</vt:lpstr>
      <vt:lpstr>EU Data Act - continued</vt:lpstr>
      <vt:lpstr>NEWEST EU LEGISLATION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Developing &amp; Delivering a Cure:  Legal and Regulatory Opportunities and Obstacles for Global New Life Sciences &amp; Health Care Products (CLE) </dc:title>
  <dc:creator>Małgorza Kiełtyka</dc:creator>
  <cp:lastModifiedBy>Małgorzata Kiełtyka</cp:lastModifiedBy>
  <cp:revision>3</cp:revision>
  <dcterms:created xsi:type="dcterms:W3CDTF">1900-01-01T08:00:00Z</dcterms:created>
  <dcterms:modified xsi:type="dcterms:W3CDTF">2024-05-20T15:45:51Z</dcterms:modified>
</cp:coreProperties>
</file>